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tif" ContentType="image/tiff"/>
  <Default Extension="gif" ContentType="image/gif"/>
  <Default Extension="png" ContentType="image/png"/>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Lst>
  <p:notesMasterIdLst>
    <p:notesMasterId r:id="rId32"/>
  </p:notesMasterIdLst>
  <p:sldIdLst>
    <p:sldId id="256" r:id="rId3"/>
    <p:sldId id="263" r:id="rId4"/>
    <p:sldId id="293" r:id="rId5"/>
    <p:sldId id="265" r:id="rId6"/>
    <p:sldId id="266" r:id="rId7"/>
    <p:sldId id="292" r:id="rId8"/>
    <p:sldId id="276" r:id="rId9"/>
    <p:sldId id="275" r:id="rId10"/>
    <p:sldId id="289" r:id="rId11"/>
    <p:sldId id="267" r:id="rId12"/>
    <p:sldId id="285" r:id="rId13"/>
    <p:sldId id="296" r:id="rId14"/>
    <p:sldId id="286" r:id="rId15"/>
    <p:sldId id="290" r:id="rId16"/>
    <p:sldId id="295" r:id="rId17"/>
    <p:sldId id="288" r:id="rId18"/>
    <p:sldId id="270" r:id="rId19"/>
    <p:sldId id="294" r:id="rId20"/>
    <p:sldId id="287" r:id="rId21"/>
    <p:sldId id="269" r:id="rId22"/>
    <p:sldId id="273" r:id="rId23"/>
    <p:sldId id="284" r:id="rId24"/>
    <p:sldId id="279" r:id="rId25"/>
    <p:sldId id="281" r:id="rId26"/>
    <p:sldId id="297" r:id="rId27"/>
    <p:sldId id="282" r:id="rId28"/>
    <p:sldId id="298" r:id="rId29"/>
    <p:sldId id="299" r:id="rId30"/>
    <p:sldId id="262"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77"/>
    <p:restoredTop sz="94643"/>
  </p:normalViewPr>
  <p:slideViewPr>
    <p:cSldViewPr snapToGrid="0" snapToObjects="1">
      <p:cViewPr varScale="1">
        <p:scale>
          <a:sx n="159" d="100"/>
          <a:sy n="159" d="100"/>
        </p:scale>
        <p:origin x="1240" y="19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notesMaster" Target="notesMasters/notes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diagrams/_rels/data1.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image" Target="../media/image9.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FC6C49-9C8F-FD43-89F0-2D9B87016385}" type="doc">
      <dgm:prSet loTypeId="urn:microsoft.com/office/officeart/2008/layout/AlternatingPictureBlocks" loCatId="" qsTypeId="urn:microsoft.com/office/officeart/2005/8/quickstyle/simple1" qsCatId="simple" csTypeId="urn:microsoft.com/office/officeart/2005/8/colors/colorful4" csCatId="colorful" phldr="1"/>
      <dgm:spPr/>
      <dgm:t>
        <a:bodyPr/>
        <a:lstStyle/>
        <a:p>
          <a:endParaRPr lang="en-US"/>
        </a:p>
      </dgm:t>
    </dgm:pt>
    <dgm:pt modelId="{83C753BE-6F6F-1845-A553-0C6F02D7040A}">
      <dgm:prSet/>
      <dgm:spPr/>
      <dgm:t>
        <a:bodyPr/>
        <a:lstStyle/>
        <a:p>
          <a:pPr rtl="0"/>
          <a:r>
            <a:rPr lang="en-US" dirty="0" smtClean="0">
              <a:latin typeface="Arial Narrow"/>
              <a:cs typeface="Arial Narrow"/>
            </a:rPr>
            <a:t>Build statewide research capacity</a:t>
          </a:r>
          <a:endParaRPr lang="en-US" dirty="0">
            <a:latin typeface="Arial Narrow"/>
            <a:cs typeface="Arial Narrow"/>
          </a:endParaRPr>
        </a:p>
      </dgm:t>
    </dgm:pt>
    <dgm:pt modelId="{4FE8DD95-F578-724E-8237-72071CA8C18D}" type="parTrans" cxnId="{EA4EA25C-6AC5-CA4B-A419-3EBB80A9F728}">
      <dgm:prSet/>
      <dgm:spPr/>
      <dgm:t>
        <a:bodyPr/>
        <a:lstStyle/>
        <a:p>
          <a:endParaRPr lang="en-US"/>
        </a:p>
      </dgm:t>
    </dgm:pt>
    <dgm:pt modelId="{4F1FBF3F-1435-A444-B69B-FBFFA87B0AA0}" type="sibTrans" cxnId="{EA4EA25C-6AC5-CA4B-A419-3EBB80A9F728}">
      <dgm:prSet/>
      <dgm:spPr/>
      <dgm:t>
        <a:bodyPr/>
        <a:lstStyle/>
        <a:p>
          <a:endParaRPr lang="en-US"/>
        </a:p>
      </dgm:t>
    </dgm:pt>
    <dgm:pt modelId="{35C21133-E1FF-BA4E-9220-514F1146BAA9}">
      <dgm:prSet/>
      <dgm:spPr>
        <a:solidFill>
          <a:schemeClr val="accent2"/>
        </a:solidFill>
      </dgm:spPr>
      <dgm:t>
        <a:bodyPr/>
        <a:lstStyle/>
        <a:p>
          <a:pPr rtl="0"/>
          <a:r>
            <a:rPr lang="en-US" dirty="0" smtClean="0">
              <a:latin typeface="Arial Narrow"/>
              <a:cs typeface="Arial Narrow"/>
            </a:rPr>
            <a:t>Enhance economic competitiveness and sustainability</a:t>
          </a:r>
          <a:endParaRPr lang="en-US" dirty="0">
            <a:latin typeface="Arial Narrow"/>
            <a:cs typeface="Arial Narrow"/>
          </a:endParaRPr>
        </a:p>
      </dgm:t>
    </dgm:pt>
    <dgm:pt modelId="{9CB17AEB-EF95-174A-A373-2B82AD7765F8}" type="parTrans" cxnId="{7B60942A-BA2D-8042-9509-5B8AECAFD8FD}">
      <dgm:prSet/>
      <dgm:spPr/>
      <dgm:t>
        <a:bodyPr/>
        <a:lstStyle/>
        <a:p>
          <a:endParaRPr lang="en-US"/>
        </a:p>
      </dgm:t>
    </dgm:pt>
    <dgm:pt modelId="{A6D429C3-48A2-E64A-8CCB-EE5A89AB3C3B}" type="sibTrans" cxnId="{7B60942A-BA2D-8042-9509-5B8AECAFD8FD}">
      <dgm:prSet/>
      <dgm:spPr/>
      <dgm:t>
        <a:bodyPr/>
        <a:lstStyle/>
        <a:p>
          <a:endParaRPr lang="en-US"/>
        </a:p>
      </dgm:t>
    </dgm:pt>
    <dgm:pt modelId="{9A361414-BA54-FF4C-BD9B-4F3A3715674B}">
      <dgm:prSet/>
      <dgm:spPr>
        <a:solidFill>
          <a:schemeClr val="accent5"/>
        </a:solidFill>
      </dgm:spPr>
      <dgm:t>
        <a:bodyPr/>
        <a:lstStyle/>
        <a:p>
          <a:pPr rtl="0"/>
          <a:r>
            <a:rPr lang="en-US" dirty="0" smtClean="0">
              <a:latin typeface="Arial Narrow"/>
              <a:cs typeface="Arial Narrow"/>
            </a:rPr>
            <a:t>Strengthen STEM workforce</a:t>
          </a:r>
          <a:endParaRPr lang="en-US" dirty="0">
            <a:latin typeface="Arial Narrow"/>
            <a:cs typeface="Arial Narrow"/>
          </a:endParaRPr>
        </a:p>
      </dgm:t>
    </dgm:pt>
    <dgm:pt modelId="{CA304CD1-992E-9344-80F3-05F9CC95F4E5}" type="parTrans" cxnId="{9B58B4EE-FB9A-B74B-B81C-55A252E3142B}">
      <dgm:prSet/>
      <dgm:spPr/>
      <dgm:t>
        <a:bodyPr/>
        <a:lstStyle/>
        <a:p>
          <a:endParaRPr lang="en-US"/>
        </a:p>
      </dgm:t>
    </dgm:pt>
    <dgm:pt modelId="{05914463-016B-9642-8D90-5E9A2CA33525}" type="sibTrans" cxnId="{9B58B4EE-FB9A-B74B-B81C-55A252E3142B}">
      <dgm:prSet/>
      <dgm:spPr/>
      <dgm:t>
        <a:bodyPr/>
        <a:lstStyle/>
        <a:p>
          <a:endParaRPr lang="en-US"/>
        </a:p>
      </dgm:t>
    </dgm:pt>
    <dgm:pt modelId="{49F85503-D6B0-5646-B470-D3C36C0DD859}" type="pres">
      <dgm:prSet presAssocID="{A6FC6C49-9C8F-FD43-89F0-2D9B87016385}" presName="linearFlow" presStyleCnt="0">
        <dgm:presLayoutVars>
          <dgm:dir/>
          <dgm:resizeHandles val="exact"/>
        </dgm:presLayoutVars>
      </dgm:prSet>
      <dgm:spPr/>
      <dgm:t>
        <a:bodyPr/>
        <a:lstStyle/>
        <a:p>
          <a:endParaRPr lang="en-US"/>
        </a:p>
      </dgm:t>
    </dgm:pt>
    <dgm:pt modelId="{6C88672E-FCF5-E74F-8194-ED41B9658ED3}" type="pres">
      <dgm:prSet presAssocID="{83C753BE-6F6F-1845-A553-0C6F02D7040A}" presName="comp" presStyleCnt="0"/>
      <dgm:spPr/>
    </dgm:pt>
    <dgm:pt modelId="{2E78754C-77F0-9440-AD44-24C314BF871E}" type="pres">
      <dgm:prSet presAssocID="{83C753BE-6F6F-1845-A553-0C6F02D7040A}" presName="rect2" presStyleLbl="node1" presStyleIdx="0" presStyleCnt="3">
        <dgm:presLayoutVars>
          <dgm:bulletEnabled val="1"/>
        </dgm:presLayoutVars>
      </dgm:prSet>
      <dgm:spPr/>
      <dgm:t>
        <a:bodyPr/>
        <a:lstStyle/>
        <a:p>
          <a:endParaRPr lang="en-US"/>
        </a:p>
      </dgm:t>
    </dgm:pt>
    <dgm:pt modelId="{AC9A24F1-86C2-CC48-86E4-E4187FC48DDA}" type="pres">
      <dgm:prSet presAssocID="{83C753BE-6F6F-1845-A553-0C6F02D7040A}" presName="rect1" presStyleLbl="lnNode1" presStyleIdx="0" presStyleCnt="3" custFlipHor="1"/>
      <dgm:spPr>
        <a:blipFill dpi="0" rotWithShape="1">
          <a:blip xmlns:r="http://schemas.openxmlformats.org/officeDocument/2006/relationships" r:embed="rId1" cstate="hqprint">
            <a:extLst>
              <a:ext uri="{28A0092B-C50C-407E-A947-70E740481C1C}">
                <a14:useLocalDpi xmlns:a14="http://schemas.microsoft.com/office/drawing/2010/main"/>
              </a:ext>
            </a:extLst>
          </a:blip>
          <a:srcRect/>
          <a:stretch>
            <a:fillRect/>
          </a:stretch>
        </a:blipFill>
      </dgm:spPr>
      <dgm:t>
        <a:bodyPr/>
        <a:lstStyle/>
        <a:p>
          <a:endParaRPr lang="en-US"/>
        </a:p>
      </dgm:t>
    </dgm:pt>
    <dgm:pt modelId="{B09A9B52-D2C0-C348-91AA-F7728AEFE033}" type="pres">
      <dgm:prSet presAssocID="{4F1FBF3F-1435-A444-B69B-FBFFA87B0AA0}" presName="sibTrans" presStyleCnt="0"/>
      <dgm:spPr/>
    </dgm:pt>
    <dgm:pt modelId="{A7D46FCE-EAE7-7B45-9771-1D8F56A90B07}" type="pres">
      <dgm:prSet presAssocID="{35C21133-E1FF-BA4E-9220-514F1146BAA9}" presName="comp" presStyleCnt="0"/>
      <dgm:spPr/>
    </dgm:pt>
    <dgm:pt modelId="{40A13EFE-B5EF-B34B-94E1-3DDCA9F74990}" type="pres">
      <dgm:prSet presAssocID="{35C21133-E1FF-BA4E-9220-514F1146BAA9}" presName="rect2" presStyleLbl="node1" presStyleIdx="1" presStyleCnt="3">
        <dgm:presLayoutVars>
          <dgm:bulletEnabled val="1"/>
        </dgm:presLayoutVars>
      </dgm:prSet>
      <dgm:spPr/>
      <dgm:t>
        <a:bodyPr/>
        <a:lstStyle/>
        <a:p>
          <a:endParaRPr lang="en-US"/>
        </a:p>
      </dgm:t>
    </dgm:pt>
    <dgm:pt modelId="{A6946695-87A3-1649-9E67-D8EA1FAAAD7B}" type="pres">
      <dgm:prSet presAssocID="{35C21133-E1FF-BA4E-9220-514F1146BAA9}" presName="rect1" presStyleLbl="lnNode1" presStyleIdx="1" presStyleCnt="3"/>
      <dgm:spPr>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dgm:spPr>
      <dgm:t>
        <a:bodyPr/>
        <a:lstStyle/>
        <a:p>
          <a:endParaRPr lang="en-US"/>
        </a:p>
      </dgm:t>
    </dgm:pt>
    <dgm:pt modelId="{97A46142-7121-5649-95CA-3E6E3CE02651}" type="pres">
      <dgm:prSet presAssocID="{A6D429C3-48A2-E64A-8CCB-EE5A89AB3C3B}" presName="sibTrans" presStyleCnt="0"/>
      <dgm:spPr/>
    </dgm:pt>
    <dgm:pt modelId="{60FB246E-65B6-574A-93D4-238C86F536C6}" type="pres">
      <dgm:prSet presAssocID="{9A361414-BA54-FF4C-BD9B-4F3A3715674B}" presName="comp" presStyleCnt="0"/>
      <dgm:spPr/>
    </dgm:pt>
    <dgm:pt modelId="{E4276A76-711F-8544-B274-36DB1463DB8F}" type="pres">
      <dgm:prSet presAssocID="{9A361414-BA54-FF4C-BD9B-4F3A3715674B}" presName="rect2" presStyleLbl="node1" presStyleIdx="2" presStyleCnt="3">
        <dgm:presLayoutVars>
          <dgm:bulletEnabled val="1"/>
        </dgm:presLayoutVars>
      </dgm:prSet>
      <dgm:spPr/>
      <dgm:t>
        <a:bodyPr/>
        <a:lstStyle/>
        <a:p>
          <a:endParaRPr lang="en-US"/>
        </a:p>
      </dgm:t>
    </dgm:pt>
    <dgm:pt modelId="{10497214-E02F-A947-B8FB-C437B30C35D5}" type="pres">
      <dgm:prSet presAssocID="{9A361414-BA54-FF4C-BD9B-4F3A3715674B}" presName="rect1" presStyleLbl="lnNode1" presStyleIdx="2" presStyleCnt="3"/>
      <dgm:spPr>
        <a:blipFill dpi="0" rotWithShape="1">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dgm:spPr>
      <dgm:t>
        <a:bodyPr/>
        <a:lstStyle/>
        <a:p>
          <a:endParaRPr lang="en-US"/>
        </a:p>
      </dgm:t>
    </dgm:pt>
  </dgm:ptLst>
  <dgm:cxnLst>
    <dgm:cxn modelId="{7B60942A-BA2D-8042-9509-5B8AECAFD8FD}" srcId="{A6FC6C49-9C8F-FD43-89F0-2D9B87016385}" destId="{35C21133-E1FF-BA4E-9220-514F1146BAA9}" srcOrd="1" destOrd="0" parTransId="{9CB17AEB-EF95-174A-A373-2B82AD7765F8}" sibTransId="{A6D429C3-48A2-E64A-8CCB-EE5A89AB3C3B}"/>
    <dgm:cxn modelId="{153B37B2-04B8-B045-BCE2-6AA45947C939}" type="presOf" srcId="{A6FC6C49-9C8F-FD43-89F0-2D9B87016385}" destId="{49F85503-D6B0-5646-B470-D3C36C0DD859}" srcOrd="0" destOrd="0" presId="urn:microsoft.com/office/officeart/2008/layout/AlternatingPictureBlocks"/>
    <dgm:cxn modelId="{EA4EA25C-6AC5-CA4B-A419-3EBB80A9F728}" srcId="{A6FC6C49-9C8F-FD43-89F0-2D9B87016385}" destId="{83C753BE-6F6F-1845-A553-0C6F02D7040A}" srcOrd="0" destOrd="0" parTransId="{4FE8DD95-F578-724E-8237-72071CA8C18D}" sibTransId="{4F1FBF3F-1435-A444-B69B-FBFFA87B0AA0}"/>
    <dgm:cxn modelId="{B3087134-4161-974F-8676-3E692AAD8205}" type="presOf" srcId="{35C21133-E1FF-BA4E-9220-514F1146BAA9}" destId="{40A13EFE-B5EF-B34B-94E1-3DDCA9F74990}" srcOrd="0" destOrd="0" presId="urn:microsoft.com/office/officeart/2008/layout/AlternatingPictureBlocks"/>
    <dgm:cxn modelId="{3DF2ECB6-F33C-1145-B695-5616204F16A1}" type="presOf" srcId="{83C753BE-6F6F-1845-A553-0C6F02D7040A}" destId="{2E78754C-77F0-9440-AD44-24C314BF871E}" srcOrd="0" destOrd="0" presId="urn:microsoft.com/office/officeart/2008/layout/AlternatingPictureBlocks"/>
    <dgm:cxn modelId="{9B58B4EE-FB9A-B74B-B81C-55A252E3142B}" srcId="{A6FC6C49-9C8F-FD43-89F0-2D9B87016385}" destId="{9A361414-BA54-FF4C-BD9B-4F3A3715674B}" srcOrd="2" destOrd="0" parTransId="{CA304CD1-992E-9344-80F3-05F9CC95F4E5}" sibTransId="{05914463-016B-9642-8D90-5E9A2CA33525}"/>
    <dgm:cxn modelId="{D35C6F47-F57A-0E48-824C-A5266970AE73}" type="presOf" srcId="{9A361414-BA54-FF4C-BD9B-4F3A3715674B}" destId="{E4276A76-711F-8544-B274-36DB1463DB8F}" srcOrd="0" destOrd="0" presId="urn:microsoft.com/office/officeart/2008/layout/AlternatingPictureBlocks"/>
    <dgm:cxn modelId="{2993FFB5-D9C5-7C43-8D44-BE1174F01438}" type="presParOf" srcId="{49F85503-D6B0-5646-B470-D3C36C0DD859}" destId="{6C88672E-FCF5-E74F-8194-ED41B9658ED3}" srcOrd="0" destOrd="0" presId="urn:microsoft.com/office/officeart/2008/layout/AlternatingPictureBlocks"/>
    <dgm:cxn modelId="{B72D75BE-5898-8D42-BCDC-5F18EBD52E5C}" type="presParOf" srcId="{6C88672E-FCF5-E74F-8194-ED41B9658ED3}" destId="{2E78754C-77F0-9440-AD44-24C314BF871E}" srcOrd="0" destOrd="0" presId="urn:microsoft.com/office/officeart/2008/layout/AlternatingPictureBlocks"/>
    <dgm:cxn modelId="{08B1C61E-63B8-7243-894B-9F378A04E625}" type="presParOf" srcId="{6C88672E-FCF5-E74F-8194-ED41B9658ED3}" destId="{AC9A24F1-86C2-CC48-86E4-E4187FC48DDA}" srcOrd="1" destOrd="0" presId="urn:microsoft.com/office/officeart/2008/layout/AlternatingPictureBlocks"/>
    <dgm:cxn modelId="{3964B519-930E-4C45-AB70-523B45ED2FE1}" type="presParOf" srcId="{49F85503-D6B0-5646-B470-D3C36C0DD859}" destId="{B09A9B52-D2C0-C348-91AA-F7728AEFE033}" srcOrd="1" destOrd="0" presId="urn:microsoft.com/office/officeart/2008/layout/AlternatingPictureBlocks"/>
    <dgm:cxn modelId="{A96857CE-919C-F447-A10C-2030E537BF2B}" type="presParOf" srcId="{49F85503-D6B0-5646-B470-D3C36C0DD859}" destId="{A7D46FCE-EAE7-7B45-9771-1D8F56A90B07}" srcOrd="2" destOrd="0" presId="urn:microsoft.com/office/officeart/2008/layout/AlternatingPictureBlocks"/>
    <dgm:cxn modelId="{67A2F291-1BA0-F94C-8622-56F9525BDD64}" type="presParOf" srcId="{A7D46FCE-EAE7-7B45-9771-1D8F56A90B07}" destId="{40A13EFE-B5EF-B34B-94E1-3DDCA9F74990}" srcOrd="0" destOrd="0" presId="urn:microsoft.com/office/officeart/2008/layout/AlternatingPictureBlocks"/>
    <dgm:cxn modelId="{6664E8E9-FB6F-3C4F-A86A-A358B7B603A8}" type="presParOf" srcId="{A7D46FCE-EAE7-7B45-9771-1D8F56A90B07}" destId="{A6946695-87A3-1649-9E67-D8EA1FAAAD7B}" srcOrd="1" destOrd="0" presId="urn:microsoft.com/office/officeart/2008/layout/AlternatingPictureBlocks"/>
    <dgm:cxn modelId="{4D533CC6-4B19-714C-82D8-AC35F1EED83F}" type="presParOf" srcId="{49F85503-D6B0-5646-B470-D3C36C0DD859}" destId="{97A46142-7121-5649-95CA-3E6E3CE02651}" srcOrd="3" destOrd="0" presId="urn:microsoft.com/office/officeart/2008/layout/AlternatingPictureBlocks"/>
    <dgm:cxn modelId="{0BA0246A-68F8-F144-8EB1-FDEB29241CE5}" type="presParOf" srcId="{49F85503-D6B0-5646-B470-D3C36C0DD859}" destId="{60FB246E-65B6-574A-93D4-238C86F536C6}" srcOrd="4" destOrd="0" presId="urn:microsoft.com/office/officeart/2008/layout/AlternatingPictureBlocks"/>
    <dgm:cxn modelId="{C374E101-EC69-FD4B-B4BC-695C9661764A}" type="presParOf" srcId="{60FB246E-65B6-574A-93D4-238C86F536C6}" destId="{E4276A76-711F-8544-B274-36DB1463DB8F}" srcOrd="0" destOrd="0" presId="urn:microsoft.com/office/officeart/2008/layout/AlternatingPictureBlocks"/>
    <dgm:cxn modelId="{07E6E662-BAD0-924E-8CBF-5E8F14AB96DE}" type="presParOf" srcId="{60FB246E-65B6-574A-93D4-238C86F536C6}" destId="{10497214-E02F-A947-B8FB-C437B30C35D5}"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8754C-77F0-9440-AD44-24C314BF871E}">
      <dsp:nvSpPr>
        <dsp:cNvPr id="0" name=""/>
        <dsp:cNvSpPr/>
      </dsp:nvSpPr>
      <dsp:spPr>
        <a:xfrm>
          <a:off x="1621800" y="511"/>
          <a:ext cx="3004397" cy="135884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dirty="0" smtClean="0">
              <a:latin typeface="Arial Narrow"/>
              <a:cs typeface="Arial Narrow"/>
            </a:rPr>
            <a:t>Build statewide research capacity</a:t>
          </a:r>
          <a:endParaRPr lang="en-US" sz="2800" kern="1200" dirty="0">
            <a:latin typeface="Arial Narrow"/>
            <a:cs typeface="Arial Narrow"/>
          </a:endParaRPr>
        </a:p>
      </dsp:txBody>
      <dsp:txXfrm>
        <a:off x="1621800" y="511"/>
        <a:ext cx="3004397" cy="1358841"/>
      </dsp:txXfrm>
    </dsp:sp>
    <dsp:sp modelId="{AC9A24F1-86C2-CC48-86E4-E4187FC48DDA}">
      <dsp:nvSpPr>
        <dsp:cNvPr id="0" name=""/>
        <dsp:cNvSpPr/>
      </dsp:nvSpPr>
      <dsp:spPr>
        <a:xfrm flipH="1">
          <a:off x="142022" y="511"/>
          <a:ext cx="1345252" cy="1358841"/>
        </a:xfrm>
        <a:prstGeom prst="rect">
          <a:avLst/>
        </a:prstGeom>
        <a:blipFill dpi="0" rotWithShape="1">
          <a:blip xmlns:r="http://schemas.openxmlformats.org/officeDocument/2006/relationships" r:embed="rId1" cstate="hq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A13EFE-B5EF-B34B-94E1-3DDCA9F74990}">
      <dsp:nvSpPr>
        <dsp:cNvPr id="0" name=""/>
        <dsp:cNvSpPr/>
      </dsp:nvSpPr>
      <dsp:spPr>
        <a:xfrm>
          <a:off x="142022" y="1583560"/>
          <a:ext cx="3004397" cy="1358841"/>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dirty="0" smtClean="0">
              <a:latin typeface="Arial Narrow"/>
              <a:cs typeface="Arial Narrow"/>
            </a:rPr>
            <a:t>Enhance economic competitiveness and sustainability</a:t>
          </a:r>
          <a:endParaRPr lang="en-US" sz="2800" kern="1200" dirty="0">
            <a:latin typeface="Arial Narrow"/>
            <a:cs typeface="Arial Narrow"/>
          </a:endParaRPr>
        </a:p>
      </dsp:txBody>
      <dsp:txXfrm>
        <a:off x="142022" y="1583560"/>
        <a:ext cx="3004397" cy="1358841"/>
      </dsp:txXfrm>
    </dsp:sp>
    <dsp:sp modelId="{A6946695-87A3-1649-9E67-D8EA1FAAAD7B}">
      <dsp:nvSpPr>
        <dsp:cNvPr id="0" name=""/>
        <dsp:cNvSpPr/>
      </dsp:nvSpPr>
      <dsp:spPr>
        <a:xfrm>
          <a:off x="3280945" y="1583560"/>
          <a:ext cx="1345252" cy="1358841"/>
        </a:xfrm>
        <a:prstGeom prst="rect">
          <a:avLst/>
        </a:prstGeom>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276A76-711F-8544-B274-36DB1463DB8F}">
      <dsp:nvSpPr>
        <dsp:cNvPr id="0" name=""/>
        <dsp:cNvSpPr/>
      </dsp:nvSpPr>
      <dsp:spPr>
        <a:xfrm>
          <a:off x="1621800" y="3166610"/>
          <a:ext cx="3004397" cy="1358841"/>
        </a:xfrm>
        <a:prstGeom prst="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dirty="0" smtClean="0">
              <a:latin typeface="Arial Narrow"/>
              <a:cs typeface="Arial Narrow"/>
            </a:rPr>
            <a:t>Strengthen STEM workforce</a:t>
          </a:r>
          <a:endParaRPr lang="en-US" sz="2800" kern="1200" dirty="0">
            <a:latin typeface="Arial Narrow"/>
            <a:cs typeface="Arial Narrow"/>
          </a:endParaRPr>
        </a:p>
      </dsp:txBody>
      <dsp:txXfrm>
        <a:off x="1621800" y="3166610"/>
        <a:ext cx="3004397" cy="1358841"/>
      </dsp:txXfrm>
    </dsp:sp>
    <dsp:sp modelId="{10497214-E02F-A947-B8FB-C437B30C35D5}">
      <dsp:nvSpPr>
        <dsp:cNvPr id="0" name=""/>
        <dsp:cNvSpPr/>
      </dsp:nvSpPr>
      <dsp:spPr>
        <a:xfrm>
          <a:off x="142022" y="3166610"/>
          <a:ext cx="1345252" cy="1358841"/>
        </a:xfrm>
        <a:prstGeom prst="rect">
          <a:avLst/>
        </a:prstGeom>
        <a:blipFill dpi="0" rotWithShape="1">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8F1822-CAA4-8649-8186-F1EC69CA92AB}" type="datetimeFigureOut">
              <a:rPr lang="en-US" smtClean="0"/>
              <a:t>5/11/17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B69E88-6B9E-2942-BA97-9343FA0DD6A5}" type="slidenum">
              <a:rPr lang="en-US" smtClean="0"/>
              <a:t>‹#›</a:t>
            </a:fld>
            <a:endParaRPr lang="en-US"/>
          </a:p>
        </p:txBody>
      </p:sp>
    </p:spTree>
    <p:extLst>
      <p:ext uri="{BB962C8B-B14F-4D97-AF65-F5344CB8AC3E}">
        <p14:creationId xmlns:p14="http://schemas.microsoft.com/office/powerpoint/2010/main" val="1455306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iUTAH is an </a:t>
            </a:r>
            <a:r>
              <a:rPr lang="en-US" dirty="0" err="1" smtClean="0"/>
              <a:t>EPSCoR</a:t>
            </a:r>
            <a:r>
              <a:rPr lang="en-US" dirty="0" smtClean="0"/>
              <a:t> project,</a:t>
            </a:r>
            <a:r>
              <a:rPr lang="en-US" baseline="0" dirty="0" smtClean="0"/>
              <a:t> which is funded by NSF. These are not typical research projects- they are focused on building research capacity and infrastructure.</a:t>
            </a:r>
            <a:endParaRPr lang="en-US" dirty="0" smtClean="0"/>
          </a:p>
          <a:p>
            <a:r>
              <a:rPr lang="en-US" dirty="0" err="1" smtClean="0"/>
              <a:t>EPSCoR’s</a:t>
            </a:r>
            <a:r>
              <a:rPr lang="en-US" dirty="0" smtClean="0"/>
              <a:t> goals</a:t>
            </a:r>
            <a:r>
              <a:rPr lang="en-US" baseline="0" dirty="0" smtClean="0"/>
              <a:t> and roles in Utah.</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1545AB"/>
                </a:solidFill>
              </a:rPr>
              <a:t>Utah’s water resources are critical to the state’s industries and economy- hence a project focused on water sustainability.</a:t>
            </a:r>
          </a:p>
          <a:p>
            <a:r>
              <a:rPr lang="en-US" baseline="0" dirty="0" smtClean="0"/>
              <a:t>Idaho and Wyoming are also </a:t>
            </a:r>
            <a:r>
              <a:rPr lang="en-US" baseline="0" dirty="0" err="1" smtClean="0"/>
              <a:t>EPSCoR</a:t>
            </a:r>
            <a:r>
              <a:rPr lang="en-US" baseline="0" dirty="0" smtClean="0"/>
              <a:t> states- you may be familiar with projects in those states.</a:t>
            </a:r>
          </a:p>
          <a:p>
            <a:r>
              <a:rPr lang="en-US" dirty="0" smtClean="0"/>
              <a:t>Utah</a:t>
            </a:r>
            <a:r>
              <a:rPr lang="en-US" baseline="0" dirty="0" smtClean="0"/>
              <a:t> graduated from </a:t>
            </a:r>
            <a:r>
              <a:rPr lang="en-US" baseline="0" dirty="0" err="1" smtClean="0"/>
              <a:t>EPSCoR</a:t>
            </a:r>
            <a:r>
              <a:rPr lang="en-US" baseline="0" dirty="0" smtClean="0"/>
              <a:t> eligibility, meaning that iUTAH as we know it will not be directly renewed from NSF, so we have been working on sustainability of the research and infrastructure that we have developed.</a:t>
            </a:r>
          </a:p>
          <a:p>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850057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Regularly acquire data from remote field sites</a:t>
            </a:r>
            <a:r>
              <a:rPr lang="en-US" sz="1200" kern="1200" baseline="0" dirty="0" smtClean="0">
                <a:solidFill>
                  <a:schemeClr val="tx1"/>
                </a:solidFill>
                <a:effectLst/>
                <a:latin typeface="+mn-lt"/>
                <a:ea typeface="+mn-ea"/>
                <a:cs typeface="+mn-cs"/>
              </a:rPr>
              <a:t> to a centralized base station.</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FA201B6-5EE6-E34E-AB4F-F65E064F9B53}" type="slidenum">
              <a:rPr lang="en-US" smtClean="0"/>
              <a:t>11</a:t>
            </a:fld>
            <a:endParaRPr lang="en-US"/>
          </a:p>
        </p:txBody>
      </p:sp>
    </p:spTree>
    <p:extLst>
      <p:ext uri="{BB962C8B-B14F-4D97-AF65-F5344CB8AC3E}">
        <p14:creationId xmlns:p14="http://schemas.microsoft.com/office/powerpoint/2010/main" val="1541272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Data within the text files loaded into operational databases using the Streaming Data Loader.</a:t>
            </a:r>
            <a:endParaRPr lang="en-US" dirty="0"/>
          </a:p>
        </p:txBody>
      </p:sp>
      <p:sp>
        <p:nvSpPr>
          <p:cNvPr id="4" name="Slide Number Placeholder 3"/>
          <p:cNvSpPr>
            <a:spLocks noGrp="1"/>
          </p:cNvSpPr>
          <p:nvPr>
            <p:ph type="sldNum" sz="quarter" idx="10"/>
          </p:nvPr>
        </p:nvSpPr>
        <p:spPr/>
        <p:txBody>
          <a:bodyPr/>
          <a:lstStyle/>
          <a:p>
            <a:fld id="{7FA201B6-5EE6-E34E-AB4F-F65E064F9B53}" type="slidenum">
              <a:rPr lang="en-US" smtClean="0"/>
              <a:t>13</a:t>
            </a:fld>
            <a:endParaRPr lang="en-US"/>
          </a:p>
        </p:txBody>
      </p:sp>
    </p:spTree>
    <p:extLst>
      <p:ext uri="{BB962C8B-B14F-4D97-AF65-F5344CB8AC3E}">
        <p14:creationId xmlns:p14="http://schemas.microsoft.com/office/powerpoint/2010/main" val="1151971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Streaming Data Loader: is a Python-based software application that we have developed to map text-based files from a sensor or datalogger for insertion into an ODM2 database- mapping means that the appropriate metadata is assigned- site, variable, etc..</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Once the files are mapped, it is configured to run on a regular schedule so that data loading is automated. It can also be run manually if files are not acquired automatically (i.e., sneaker net)</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Features and options include:</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kern="1200" baseline="0" dirty="0" smtClean="0">
                <a:solidFill>
                  <a:schemeClr val="tx1"/>
                </a:solidFill>
                <a:effectLst/>
                <a:latin typeface="+mn-lt"/>
                <a:ea typeface="+mn-ea"/>
                <a:cs typeface="+mn-cs"/>
              </a:rPr>
              <a:t>Cross-platform and compatible with different database types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kern="1200" baseline="0" dirty="0" smtClean="0">
                <a:solidFill>
                  <a:schemeClr val="tx1"/>
                </a:solidFill>
                <a:effectLst/>
                <a:latin typeface="+mn-lt"/>
                <a:ea typeface="+mn-ea"/>
                <a:cs typeface="+mn-cs"/>
              </a:rPr>
              <a:t>Can do bulk or incremental loads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27C92758-6148-3E49-84E2-7E02A644A4D0}" type="slidenum">
              <a:rPr lang="en-US" smtClean="0"/>
              <a:t>14</a:t>
            </a:fld>
            <a:endParaRPr lang="en-US"/>
          </a:p>
        </p:txBody>
      </p:sp>
    </p:spTree>
    <p:extLst>
      <p:ext uri="{BB962C8B-B14F-4D97-AF65-F5344CB8AC3E}">
        <p14:creationId xmlns:p14="http://schemas.microsoft.com/office/powerpoint/2010/main" val="1552552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Streaming Data Loader: is a Python-based software application that we have developed to map text-based files from a sensor or datalogger for insertion into an ODM2 database- mapping means that the appropriate metadata is assigned- site, variable, etc..</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Once the files are mapped, it is configured to run on a regular schedule so that data loading is automated. It can also be run manually if files are not acquired automatically (i.e., sneaker net)</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Features and options include:</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kern="1200" baseline="0" dirty="0" smtClean="0">
                <a:solidFill>
                  <a:schemeClr val="tx1"/>
                </a:solidFill>
                <a:effectLst/>
                <a:latin typeface="+mn-lt"/>
                <a:ea typeface="+mn-ea"/>
                <a:cs typeface="+mn-cs"/>
              </a:rPr>
              <a:t>Cross-platform and compatible with different database types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kern="1200" baseline="0" dirty="0" smtClean="0">
                <a:solidFill>
                  <a:schemeClr val="tx1"/>
                </a:solidFill>
                <a:effectLst/>
                <a:latin typeface="+mn-lt"/>
                <a:ea typeface="+mn-ea"/>
                <a:cs typeface="+mn-cs"/>
              </a:rPr>
              <a:t>Can do bulk or incremental loads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27C92758-6148-3E49-84E2-7E02A644A4D0}" type="slidenum">
              <a:rPr lang="en-US" smtClean="0"/>
              <a:t>15</a:t>
            </a:fld>
            <a:endParaRPr lang="en-US"/>
          </a:p>
        </p:txBody>
      </p:sp>
    </p:spTree>
    <p:extLst>
      <p:ext uri="{BB962C8B-B14F-4D97-AF65-F5344CB8AC3E}">
        <p14:creationId xmlns:p14="http://schemas.microsoft.com/office/powerpoint/2010/main" val="1800049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QA:</a:t>
            </a:r>
            <a:r>
              <a:rPr lang="en-US" baseline="0" dirty="0" smtClean="0"/>
              <a:t> commonly defined as any practices occurring prior to its collection. e.g., field protocols, calibration schedules and procedures, etc.</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off of this workflow</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QC: any practices implemented after the data are collected to achieve high data quality. </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We have developed and deployed a Python-based software application for quality control post processing</a:t>
            </a:r>
          </a:p>
        </p:txBody>
      </p:sp>
      <p:sp>
        <p:nvSpPr>
          <p:cNvPr id="4" name="Slide Number Placeholder 3"/>
          <p:cNvSpPr>
            <a:spLocks noGrp="1"/>
          </p:cNvSpPr>
          <p:nvPr>
            <p:ph type="sldNum" sz="quarter" idx="10"/>
          </p:nvPr>
        </p:nvSpPr>
        <p:spPr/>
        <p:txBody>
          <a:bodyPr/>
          <a:lstStyle/>
          <a:p>
            <a:fld id="{7FA201B6-5EE6-E34E-AB4F-F65E064F9B53}" type="slidenum">
              <a:rPr lang="en-US" smtClean="0"/>
              <a:t>16</a:t>
            </a:fld>
            <a:endParaRPr lang="en-US"/>
          </a:p>
        </p:txBody>
      </p:sp>
    </p:spTree>
    <p:extLst>
      <p:ext uri="{BB962C8B-B14F-4D97-AF65-F5344CB8AC3E}">
        <p14:creationId xmlns:p14="http://schemas.microsoft.com/office/powerpoint/2010/main" val="270903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GAMUT</a:t>
            </a:r>
            <a:r>
              <a:rPr lang="en-US" baseline="0" dirty="0" smtClean="0"/>
              <a:t> Technicians perform data post processing to generate approved, quality controlled datasets that remove erroneous outliers, correct for sensor drift, remove periods of sensor malfunction, etc. This image shows typical quality control scenario.</a:t>
            </a:r>
          </a:p>
          <a:p>
            <a:r>
              <a:rPr lang="en-US" baseline="0" dirty="0" smtClean="0"/>
              <a:t>This is no small effort- ongoing effort.</a:t>
            </a:r>
          </a:p>
          <a:p>
            <a:r>
              <a:rPr lang="en-US" baseline="0" dirty="0" smtClean="0"/>
              <a:t>Quality controlled data may be accessed similarly to raw GAMUT data as I just described.</a:t>
            </a:r>
          </a:p>
        </p:txBody>
      </p:sp>
      <p:sp>
        <p:nvSpPr>
          <p:cNvPr id="4" name="Slide Number Placeholder 3"/>
          <p:cNvSpPr>
            <a:spLocks noGrp="1"/>
          </p:cNvSpPr>
          <p:nvPr>
            <p:ph type="sldNum" sz="quarter" idx="10"/>
          </p:nvPr>
        </p:nvSpPr>
        <p:spPr/>
        <p:txBody>
          <a:bodyPr/>
          <a:lstStyle/>
          <a:p>
            <a:fld id="{62D651E8-84E0-0D4F-88C5-757A30566F17}" type="slidenum">
              <a:rPr lang="en-US" smtClean="0"/>
              <a:t>17</a:t>
            </a:fld>
            <a:endParaRPr lang="en-US"/>
          </a:p>
        </p:txBody>
      </p:sp>
    </p:spTree>
    <p:extLst>
      <p:ext uri="{BB962C8B-B14F-4D97-AF65-F5344CB8AC3E}">
        <p14:creationId xmlns:p14="http://schemas.microsoft.com/office/powerpoint/2010/main" val="1810603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It’s real focus</a:t>
            </a:r>
            <a:r>
              <a:rPr lang="en-US" baseline="0" dirty="0" smtClean="0"/>
              <a:t> is in the editing of data series.</a:t>
            </a:r>
          </a:p>
          <a:p>
            <a:pPr marL="171450" indent="-171450">
              <a:buFont typeface="Arial"/>
              <a:buChar char="•"/>
            </a:pPr>
            <a:r>
              <a:rPr lang="en-US" baseline="0" dirty="0" smtClean="0"/>
              <a:t>Features a python code console and python script editor which records all data edits. </a:t>
            </a:r>
          </a:p>
          <a:p>
            <a:pPr marL="171450" indent="-171450">
              <a:buFont typeface="Arial"/>
              <a:buChar char="•"/>
            </a:pPr>
            <a:r>
              <a:rPr lang="en-US" baseline="0" dirty="0" smtClean="0"/>
              <a:t>The script serves as a record for all of the processing edits made on the data. This script can be reviewed, making the process from raw data to quality controlled data traceable and also reproducible</a:t>
            </a:r>
          </a:p>
        </p:txBody>
      </p:sp>
      <p:sp>
        <p:nvSpPr>
          <p:cNvPr id="4" name="Slide Number Placeholder 3"/>
          <p:cNvSpPr>
            <a:spLocks noGrp="1"/>
          </p:cNvSpPr>
          <p:nvPr>
            <p:ph type="sldNum" sz="quarter" idx="10"/>
          </p:nvPr>
        </p:nvSpPr>
        <p:spPr/>
        <p:txBody>
          <a:bodyPr/>
          <a:lstStyle/>
          <a:p>
            <a:fld id="{27C92758-6148-3E49-84E2-7E02A644A4D0}" type="slidenum">
              <a:rPr lang="en-US" smtClean="0"/>
              <a:t>18</a:t>
            </a:fld>
            <a:endParaRPr lang="en-US"/>
          </a:p>
        </p:txBody>
      </p:sp>
    </p:spTree>
    <p:extLst>
      <p:ext uri="{BB962C8B-B14F-4D97-AF65-F5344CB8AC3E}">
        <p14:creationId xmlns:p14="http://schemas.microsoft.com/office/powerpoint/2010/main" val="1195449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resources for data dissemination and visualization.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We have various mechanisms for data dissemination</a:t>
            </a:r>
            <a:endParaRPr lang="en-US"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In particular,</a:t>
            </a:r>
            <a:r>
              <a:rPr lang="en-US" sz="1200" kern="1200" baseline="0" dirty="0" smtClean="0">
                <a:solidFill>
                  <a:schemeClr val="tx1"/>
                </a:solidFill>
                <a:effectLst/>
                <a:latin typeface="+mn-lt"/>
                <a:ea typeface="+mn-ea"/>
                <a:cs typeface="+mn-cs"/>
              </a:rPr>
              <a:t> w</a:t>
            </a:r>
            <a:r>
              <a:rPr lang="en-US" sz="1200" kern="1200" dirty="0" smtClean="0">
                <a:solidFill>
                  <a:schemeClr val="tx1"/>
                </a:solidFill>
                <a:effectLst/>
                <a:latin typeface="+mn-lt"/>
                <a:ea typeface="+mn-ea"/>
                <a:cs typeface="+mn-cs"/>
              </a:rPr>
              <a:t>e developed a web-based time-series visualization tool</a:t>
            </a:r>
            <a:endParaRPr lang="en-US" dirty="0" smtClean="0"/>
          </a:p>
          <a:p>
            <a:endParaRPr lang="en-US" dirty="0"/>
          </a:p>
        </p:txBody>
      </p:sp>
      <p:sp>
        <p:nvSpPr>
          <p:cNvPr id="4" name="Slide Number Placeholder 3"/>
          <p:cNvSpPr>
            <a:spLocks noGrp="1"/>
          </p:cNvSpPr>
          <p:nvPr>
            <p:ph type="sldNum" sz="quarter" idx="10"/>
          </p:nvPr>
        </p:nvSpPr>
        <p:spPr/>
        <p:txBody>
          <a:bodyPr/>
          <a:lstStyle/>
          <a:p>
            <a:fld id="{7FA201B6-5EE6-E34E-AB4F-F65E064F9B53}" type="slidenum">
              <a:rPr lang="en-US" smtClean="0"/>
              <a:t>19</a:t>
            </a:fld>
            <a:endParaRPr lang="en-US"/>
          </a:p>
        </p:txBody>
      </p:sp>
    </p:spTree>
    <p:extLst>
      <p:ext uri="{BB962C8B-B14F-4D97-AF65-F5344CB8AC3E}">
        <p14:creationId xmlns:p14="http://schemas.microsoft.com/office/powerpoint/2010/main" val="736615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GAMUT data are available</a:t>
            </a:r>
            <a:r>
              <a:rPr lang="en-US" baseline="0" dirty="0" smtClean="0"/>
              <a:t> via several mechanisms. </a:t>
            </a:r>
          </a:p>
          <a:p>
            <a:r>
              <a:rPr lang="en-US" baseline="0" dirty="0" err="1" smtClean="0"/>
              <a:t>HydroShare</a:t>
            </a:r>
            <a:r>
              <a:rPr lang="en-US" baseline="0" dirty="0" smtClean="0"/>
              <a:t> is a data repository where we are publishing data in flat files.</a:t>
            </a:r>
          </a:p>
          <a:p>
            <a:r>
              <a:rPr lang="en-US" baseline="0" dirty="0" smtClean="0"/>
              <a:t>The time series analyst web interface provides map based data discovery, data </a:t>
            </a:r>
            <a:r>
              <a:rPr lang="en-US" baseline="0" dirty="0" err="1" smtClean="0"/>
              <a:t>export,and</a:t>
            </a:r>
            <a:r>
              <a:rPr lang="en-US" baseline="0" dirty="0" smtClean="0"/>
              <a:t> plotting tools. </a:t>
            </a:r>
          </a:p>
          <a:p>
            <a:r>
              <a:rPr lang="en-US" baseline="0" dirty="0" smtClean="0"/>
              <a:t>The GAMUT data are also published via web services, and registered with the CUAHSI Water Data Center, which makes them available in a national context alongside other data. Web services gives programmatic access and can be called from Python or R or choose your favorite programming interface.</a:t>
            </a:r>
          </a:p>
        </p:txBody>
      </p:sp>
      <p:sp>
        <p:nvSpPr>
          <p:cNvPr id="4" name="Slide Number Placeholder 3"/>
          <p:cNvSpPr>
            <a:spLocks noGrp="1"/>
          </p:cNvSpPr>
          <p:nvPr>
            <p:ph type="sldNum" sz="quarter" idx="10"/>
          </p:nvPr>
        </p:nvSpPr>
        <p:spPr/>
        <p:txBody>
          <a:bodyPr/>
          <a:lstStyle/>
          <a:p>
            <a:fld id="{62D651E8-84E0-0D4F-88C5-757A30566F17}" type="slidenum">
              <a:rPr lang="en-US" smtClean="0"/>
              <a:t>20</a:t>
            </a:fld>
            <a:endParaRPr lang="en-US"/>
          </a:p>
        </p:txBody>
      </p:sp>
    </p:spTree>
    <p:extLst>
      <p:ext uri="{BB962C8B-B14F-4D97-AF65-F5344CB8AC3E}">
        <p14:creationId xmlns:p14="http://schemas.microsoft.com/office/powerpoint/2010/main" val="801260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I’ve covered the core water quality data being collected and compiled by iUTAH. There are also a number of dispersed efforts being conducted where researchers are piggybacking on GAMUT infrastructure to expand research questions.</a:t>
            </a:r>
          </a:p>
          <a:p>
            <a:endParaRPr lang="en-US" baseline="0" dirty="0" smtClean="0"/>
          </a:p>
          <a:p>
            <a:r>
              <a:rPr lang="en-US" baseline="0" dirty="0" err="1" smtClean="0"/>
              <a:t>Stormwater</a:t>
            </a:r>
            <a:r>
              <a:rPr lang="en-US" baseline="0" dirty="0" smtClean="0"/>
              <a:t>/canal: Jeff Horsburgh’s research team has instrumented a combined </a:t>
            </a:r>
            <a:r>
              <a:rPr lang="en-US" baseline="0" dirty="0" err="1" smtClean="0"/>
              <a:t>stormwater</a:t>
            </a:r>
            <a:r>
              <a:rPr lang="en-US" baseline="0" dirty="0" smtClean="0"/>
              <a:t>/canal system in Logan similar to GAMUT aquatic sites. We’ve also collected water quality samples here and are working on the development of surrogate relationships for TSS/phosphorus as well as analysis of organic matter.</a:t>
            </a:r>
          </a:p>
          <a:p>
            <a:endParaRPr lang="en-US" baseline="0" dirty="0" smtClean="0"/>
          </a:p>
          <a:p>
            <a:r>
              <a:rPr lang="en-US" baseline="0" dirty="0" smtClean="0"/>
              <a:t>Residential </a:t>
            </a:r>
            <a:r>
              <a:rPr lang="en-US" baseline="0" dirty="0" err="1" smtClean="0"/>
              <a:t>stormwater</a:t>
            </a:r>
            <a:r>
              <a:rPr lang="en-US" baseline="0" dirty="0" smtClean="0"/>
              <a:t>: Ryan </a:t>
            </a:r>
            <a:r>
              <a:rPr lang="en-US" baseline="0" dirty="0" err="1" smtClean="0"/>
              <a:t>Dupont</a:t>
            </a:r>
            <a:r>
              <a:rPr lang="en-US" baseline="0" dirty="0" smtClean="0"/>
              <a:t> and others have instrumented a green infrastructure system where they are studying plant uptake and pollutant removal. Using GAMUT infrastructure.</a:t>
            </a:r>
          </a:p>
        </p:txBody>
      </p:sp>
      <p:sp>
        <p:nvSpPr>
          <p:cNvPr id="4" name="Slide Number Placeholder 3"/>
          <p:cNvSpPr>
            <a:spLocks noGrp="1"/>
          </p:cNvSpPr>
          <p:nvPr>
            <p:ph type="sldNum" sz="quarter" idx="10"/>
          </p:nvPr>
        </p:nvSpPr>
        <p:spPr/>
        <p:txBody>
          <a:bodyPr/>
          <a:lstStyle/>
          <a:p>
            <a:fld id="{62D651E8-84E0-0D4F-88C5-757A30566F17}" type="slidenum">
              <a:rPr lang="en-US" smtClean="0"/>
              <a:t>21</a:t>
            </a:fld>
            <a:endParaRPr lang="en-US"/>
          </a:p>
        </p:txBody>
      </p:sp>
    </p:spTree>
    <p:extLst>
      <p:ext uri="{BB962C8B-B14F-4D97-AF65-F5344CB8AC3E}">
        <p14:creationId xmlns:p14="http://schemas.microsoft.com/office/powerpoint/2010/main" val="56518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3</a:t>
            </a:fld>
            <a:endParaRPr lang="en-US"/>
          </a:p>
        </p:txBody>
      </p:sp>
    </p:spTree>
    <p:extLst>
      <p:ext uri="{BB962C8B-B14F-4D97-AF65-F5344CB8AC3E}">
        <p14:creationId xmlns:p14="http://schemas.microsoft.com/office/powerpoint/2010/main" val="2053669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you know:</a:t>
            </a:r>
          </a:p>
          <a:p>
            <a:r>
              <a:rPr lang="en-US" dirty="0" smtClean="0"/>
              <a:t>GAMUT</a:t>
            </a:r>
            <a:r>
              <a:rPr lang="en-US" baseline="0" dirty="0" smtClean="0"/>
              <a:t> staff have worked with the state DEQ to deploy buoys with water quality monitoring sensors to Utah Lake, and we are working to stream the resulting data alongside other GAMUT data</a:t>
            </a:r>
          </a:p>
        </p:txBody>
      </p:sp>
      <p:sp>
        <p:nvSpPr>
          <p:cNvPr id="4" name="Slide Number Placeholder 3"/>
          <p:cNvSpPr>
            <a:spLocks noGrp="1"/>
          </p:cNvSpPr>
          <p:nvPr>
            <p:ph type="sldNum" sz="quarter" idx="10"/>
          </p:nvPr>
        </p:nvSpPr>
        <p:spPr/>
        <p:txBody>
          <a:bodyPr/>
          <a:lstStyle/>
          <a:p>
            <a:fld id="{62D651E8-84E0-0D4F-88C5-757A30566F17}" type="slidenum">
              <a:rPr lang="en-US" smtClean="0"/>
              <a:t>22</a:t>
            </a:fld>
            <a:endParaRPr lang="en-US"/>
          </a:p>
        </p:txBody>
      </p:sp>
    </p:spTree>
    <p:extLst>
      <p:ext uri="{BB962C8B-B14F-4D97-AF65-F5344CB8AC3E}">
        <p14:creationId xmlns:p14="http://schemas.microsoft.com/office/powerpoint/2010/main" val="2128298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23</a:t>
            </a:fld>
            <a:endParaRPr lang="en-US"/>
          </a:p>
        </p:txBody>
      </p:sp>
    </p:spTree>
    <p:extLst>
      <p:ext uri="{BB962C8B-B14F-4D97-AF65-F5344CB8AC3E}">
        <p14:creationId xmlns:p14="http://schemas.microsoft.com/office/powerpoint/2010/main" val="2105591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97D25D-91CA-2E4E-8389-D4BD35DF4931}" type="slidenum">
              <a:rPr lang="en-US" smtClean="0"/>
              <a:t>26</a:t>
            </a:fld>
            <a:endParaRPr lang="en-US"/>
          </a:p>
        </p:txBody>
      </p:sp>
    </p:spTree>
    <p:extLst>
      <p:ext uri="{BB962C8B-B14F-4D97-AF65-F5344CB8AC3E}">
        <p14:creationId xmlns:p14="http://schemas.microsoft.com/office/powerpoint/2010/main" val="902484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residential water meters are still analog</a:t>
            </a:r>
            <a:r>
              <a:rPr lang="en-US" baseline="0" dirty="0" smtClean="0"/>
              <a:t> and don’t have the capability to generate the type of high frequency data we need to characterize water end uses. They also have no data storage capability and only very limited data transmission capability.</a:t>
            </a:r>
          </a:p>
          <a:p>
            <a:endParaRPr lang="en-US" baseline="0" dirty="0" smtClean="0"/>
          </a:p>
          <a:p>
            <a:r>
              <a:rPr lang="en-US" baseline="0" dirty="0" smtClean="0"/>
              <a:t>For about $100, we can add a “piggy-back” device that enables us to capture and store high frequency data, without requiring replacement of the meter or affecting it’s function. These devices include a fully functioning Linux computer and associated sensors and communication peripherals.</a:t>
            </a:r>
          </a:p>
          <a:p>
            <a:endParaRPr lang="en-US" baseline="0" dirty="0" smtClean="0"/>
          </a:p>
          <a:p>
            <a:r>
              <a:rPr lang="en-US" baseline="0" dirty="0" smtClean="0"/>
              <a:t>Our goal is to turn each meter into a computational node capable of collecting high frequency data, disaggregating data into individual end uses, and then storing and transporting only important summary information.</a:t>
            </a:r>
          </a:p>
        </p:txBody>
      </p:sp>
      <p:sp>
        <p:nvSpPr>
          <p:cNvPr id="4" name="Slide Number Placeholder 3"/>
          <p:cNvSpPr>
            <a:spLocks noGrp="1"/>
          </p:cNvSpPr>
          <p:nvPr>
            <p:ph type="sldNum" sz="quarter" idx="10"/>
          </p:nvPr>
        </p:nvSpPr>
        <p:spPr/>
        <p:txBody>
          <a:bodyPr/>
          <a:lstStyle/>
          <a:p>
            <a:fld id="{45113649-4B23-3F45-8E43-A0950B9E9F9E}" type="slidenum">
              <a:rPr lang="en-US" smtClean="0"/>
              <a:t>27</a:t>
            </a:fld>
            <a:endParaRPr lang="en-US"/>
          </a:p>
        </p:txBody>
      </p:sp>
    </p:spTree>
    <p:extLst>
      <p:ext uri="{BB962C8B-B14F-4D97-AF65-F5344CB8AC3E}">
        <p14:creationId xmlns:p14="http://schemas.microsoft.com/office/powerpoint/2010/main" val="1802482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work is expanding current water metering methods, enhancing available monitoring data, and providing the basis for estimating important operational variables such as peak demand and timing of demand for both residential and commercial/industrial users.</a:t>
            </a:r>
          </a:p>
          <a:p>
            <a:endParaRPr lang="en-US" baseline="0" dirty="0" smtClean="0"/>
          </a:p>
          <a:p>
            <a:r>
              <a:rPr lang="en-US" baseline="0" dirty="0" smtClean="0"/>
              <a:t>The data we are collecting are also instrumental in identifying opportunities for water conservation and for quantifying the effects of conservation activities</a:t>
            </a:r>
          </a:p>
          <a:p>
            <a:endParaRPr lang="en-US" dirty="0"/>
          </a:p>
        </p:txBody>
      </p:sp>
      <p:sp>
        <p:nvSpPr>
          <p:cNvPr id="4" name="Slide Number Placeholder 3"/>
          <p:cNvSpPr>
            <a:spLocks noGrp="1"/>
          </p:cNvSpPr>
          <p:nvPr>
            <p:ph type="sldNum" sz="quarter" idx="10"/>
          </p:nvPr>
        </p:nvSpPr>
        <p:spPr/>
        <p:txBody>
          <a:bodyPr/>
          <a:lstStyle/>
          <a:p>
            <a:fld id="{45113649-4B23-3F45-8E43-A0950B9E9F9E}" type="slidenum">
              <a:rPr lang="en-US" smtClean="0"/>
              <a:t>28</a:t>
            </a:fld>
            <a:endParaRPr lang="en-US"/>
          </a:p>
        </p:txBody>
      </p:sp>
    </p:spTree>
    <p:extLst>
      <p:ext uri="{BB962C8B-B14F-4D97-AF65-F5344CB8AC3E}">
        <p14:creationId xmlns:p14="http://schemas.microsoft.com/office/powerpoint/2010/main" val="56530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GAMUT started</a:t>
            </a:r>
            <a:r>
              <a:rPr lang="en-US" baseline="0" dirty="0" smtClean="0"/>
              <a:t> with an idea. Standardize in situ data collection at aquatic and terrestrial climate sites in three different watersheds. </a:t>
            </a:r>
          </a:p>
          <a:p>
            <a:r>
              <a:rPr lang="en-US" baseline="0" dirty="0" smtClean="0"/>
              <a:t>Three different watersheds that represent differing types and patterns of urbanization. </a:t>
            </a:r>
          </a:p>
          <a:p>
            <a:r>
              <a:rPr lang="en-US" baseline="0" dirty="0" smtClean="0"/>
              <a:t>The streams originate with mountain snowpack, flow through canyons, and exit to populated valleys. In all cases, we have mountain water being used by urban people.</a:t>
            </a:r>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4</a:t>
            </a:fld>
            <a:endParaRPr lang="en-US"/>
          </a:p>
        </p:txBody>
      </p:sp>
    </p:spTree>
    <p:extLst>
      <p:ext uri="{BB962C8B-B14F-4D97-AF65-F5344CB8AC3E}">
        <p14:creationId xmlns:p14="http://schemas.microsoft.com/office/powerpoint/2010/main" val="1647057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watershed</a:t>
            </a:r>
            <a:r>
              <a:rPr lang="en-US" baseline="0" dirty="0" smtClean="0"/>
              <a:t> includes several aquatic, climate and storm drain sites.</a:t>
            </a:r>
          </a:p>
          <a:p>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5</a:t>
            </a:fld>
            <a:endParaRPr lang="en-US"/>
          </a:p>
        </p:txBody>
      </p:sp>
    </p:spTree>
    <p:extLst>
      <p:ext uri="{BB962C8B-B14F-4D97-AF65-F5344CB8AC3E}">
        <p14:creationId xmlns:p14="http://schemas.microsoft.com/office/powerpoint/2010/main" val="167141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6</a:t>
            </a:fld>
            <a:endParaRPr lang="en-US"/>
          </a:p>
        </p:txBody>
      </p:sp>
    </p:spTree>
    <p:extLst>
      <p:ext uri="{BB962C8B-B14F-4D97-AF65-F5344CB8AC3E}">
        <p14:creationId xmlns:p14="http://schemas.microsoft.com/office/powerpoint/2010/main" val="1289824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7</a:t>
            </a:fld>
            <a:endParaRPr lang="en-US"/>
          </a:p>
        </p:txBody>
      </p:sp>
    </p:spTree>
    <p:extLst>
      <p:ext uri="{BB962C8B-B14F-4D97-AF65-F5344CB8AC3E}">
        <p14:creationId xmlns:p14="http://schemas.microsoft.com/office/powerpoint/2010/main" val="1237336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7C92758-6148-3E49-84E2-7E02A644A4D0}" type="slidenum">
              <a:rPr lang="en-US" smtClean="0"/>
              <a:t>8</a:t>
            </a:fld>
            <a:endParaRPr lang="en-US"/>
          </a:p>
        </p:txBody>
      </p:sp>
    </p:spTree>
    <p:extLst>
      <p:ext uri="{BB962C8B-B14F-4D97-AF65-F5344CB8AC3E}">
        <p14:creationId xmlns:p14="http://schemas.microsoft.com/office/powerpoint/2010/main" val="307707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Regularly acquire data from remote field sites</a:t>
            </a:r>
            <a:r>
              <a:rPr lang="en-US" sz="1200" kern="1200" baseline="0" dirty="0" smtClean="0">
                <a:solidFill>
                  <a:schemeClr val="tx1"/>
                </a:solidFill>
                <a:effectLst/>
                <a:latin typeface="+mn-lt"/>
                <a:ea typeface="+mn-ea"/>
                <a:cs typeface="+mn-cs"/>
              </a:rPr>
              <a:t> to a centralized base station.</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FA201B6-5EE6-E34E-AB4F-F65E064F9B53}" type="slidenum">
              <a:rPr lang="en-US" smtClean="0"/>
              <a:t>9</a:t>
            </a:fld>
            <a:endParaRPr lang="en-US"/>
          </a:p>
        </p:txBody>
      </p:sp>
    </p:spTree>
    <p:extLst>
      <p:ext uri="{BB962C8B-B14F-4D97-AF65-F5344CB8AC3E}">
        <p14:creationId xmlns:p14="http://schemas.microsoft.com/office/powerpoint/2010/main" val="1935898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vs. Enhanced</a:t>
            </a:r>
            <a:r>
              <a:rPr lang="en-US" baseline="0" dirty="0" smtClean="0"/>
              <a:t> </a:t>
            </a:r>
            <a:r>
              <a:rPr lang="en-US" baseline="0" dirty="0" err="1" smtClean="0"/>
              <a:t>wq</a:t>
            </a:r>
            <a:r>
              <a:rPr lang="en-US" baseline="0" dirty="0" smtClean="0"/>
              <a:t> sites</a:t>
            </a:r>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10</a:t>
            </a:fld>
            <a:endParaRPr lang="en-US"/>
          </a:p>
        </p:txBody>
      </p:sp>
    </p:spTree>
    <p:extLst>
      <p:ext uri="{BB962C8B-B14F-4D97-AF65-F5344CB8AC3E}">
        <p14:creationId xmlns:p14="http://schemas.microsoft.com/office/powerpoint/2010/main" val="260037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F6F0207-4048-A449-B64F-3DE107B02651}" type="datetimeFigureOut">
              <a:rPr lang="en-US" smtClean="0"/>
              <a:t>5/11/17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4F118-7B35-D544-B3F7-C8B5F706161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6F0207-4048-A449-B64F-3DE107B02651}" type="datetimeFigureOut">
              <a:rPr lang="en-US" smtClean="0"/>
              <a:t>5/11/17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4F118-7B35-D544-B3F7-C8B5F706161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6F0207-4048-A449-B64F-3DE107B02651}" type="datetimeFigureOut">
              <a:rPr lang="en-US" smtClean="0"/>
              <a:t>5/11/17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4F118-7B35-D544-B3F7-C8B5F706161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59820" y="3897841"/>
            <a:ext cx="691093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359820" y="5568950"/>
            <a:ext cx="6910930" cy="685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2F8E16DD-8D06-2645-9414-0A38BA44255E}" type="datetime1">
              <a:rPr lang="en-US" smtClean="0">
                <a:solidFill>
                  <a:srgbClr val="4C4C4C">
                    <a:tint val="75000"/>
                  </a:srgbClr>
                </a:solidFill>
              </a:rPr>
              <a:pPr/>
              <a:t>5/12/17</a:t>
            </a:fld>
            <a:endParaRPr lang="en-US">
              <a:solidFill>
                <a:srgbClr val="4C4C4C">
                  <a:tint val="75000"/>
                </a:srgbClr>
              </a:solidFill>
            </a:endParaRPr>
          </a:p>
        </p:txBody>
      </p:sp>
      <p:sp>
        <p:nvSpPr>
          <p:cNvPr id="5" name="Footer Placeholder 4"/>
          <p:cNvSpPr>
            <a:spLocks noGrp="1"/>
          </p:cNvSpPr>
          <p:nvPr>
            <p:ph type="ftr" sz="quarter" idx="11"/>
          </p:nvPr>
        </p:nvSpPr>
        <p:spPr/>
        <p:txBody>
          <a:bodyPr/>
          <a:lstStyle/>
          <a:p>
            <a:endParaRPr lang="en-US">
              <a:solidFill>
                <a:srgbClr val="4C4C4C">
                  <a:tint val="75000"/>
                </a:srgbClr>
              </a:solidFill>
            </a:endParaRPr>
          </a:p>
        </p:txBody>
      </p:sp>
      <p:sp>
        <p:nvSpPr>
          <p:cNvPr id="6" name="Slide Number Placeholder 5"/>
          <p:cNvSpPr>
            <a:spLocks noGrp="1"/>
          </p:cNvSpPr>
          <p:nvPr>
            <p:ph type="sldNum" sz="quarter" idx="12"/>
          </p:nvPr>
        </p:nvSpPr>
        <p:spPr/>
        <p:txBody>
          <a:bodyPr/>
          <a:lstStyle/>
          <a:p>
            <a:fld id="{FEA5C961-56A5-1B47-8B6A-46B7779D36A3}" type="slidenum">
              <a:rPr lang="en-US" smtClean="0">
                <a:solidFill>
                  <a:srgbClr val="4C4C4C">
                    <a:tint val="75000"/>
                  </a:srgbClr>
                </a:solidFill>
              </a:rPr>
              <a:pPr/>
              <a:t>‹#›</a:t>
            </a:fld>
            <a:endParaRPr lang="en-US">
              <a:solidFill>
                <a:srgbClr val="4C4C4C">
                  <a:tint val="75000"/>
                </a:srgbClr>
              </a:solidFill>
            </a:endParaRPr>
          </a:p>
        </p:txBody>
      </p:sp>
    </p:spTree>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EA35980D-3C92-5544-8258-BA4D8005D2D1}" type="datetime1">
              <a:rPr lang="en-US" smtClean="0">
                <a:solidFill>
                  <a:srgbClr val="4C4C4C">
                    <a:tint val="75000"/>
                  </a:srgbClr>
                </a:solidFill>
              </a:rPr>
              <a:pPr/>
              <a:t>5/12/17</a:t>
            </a:fld>
            <a:endParaRPr lang="en-US">
              <a:solidFill>
                <a:srgbClr val="4C4C4C">
                  <a:tint val="75000"/>
                </a:srgbClr>
              </a:solidFill>
            </a:endParaRPr>
          </a:p>
        </p:txBody>
      </p:sp>
      <p:sp>
        <p:nvSpPr>
          <p:cNvPr id="5" name="Footer Placeholder 4"/>
          <p:cNvSpPr>
            <a:spLocks noGrp="1"/>
          </p:cNvSpPr>
          <p:nvPr>
            <p:ph type="ftr" sz="quarter" idx="11"/>
          </p:nvPr>
        </p:nvSpPr>
        <p:spPr/>
        <p:txBody>
          <a:bodyPr/>
          <a:lstStyle/>
          <a:p>
            <a:endParaRPr lang="en-US">
              <a:solidFill>
                <a:srgbClr val="4C4C4C">
                  <a:tint val="75000"/>
                </a:srgbClr>
              </a:solidFill>
            </a:endParaRPr>
          </a:p>
        </p:txBody>
      </p:sp>
      <p:sp>
        <p:nvSpPr>
          <p:cNvPr id="6" name="Slide Number Placeholder 5"/>
          <p:cNvSpPr>
            <a:spLocks noGrp="1"/>
          </p:cNvSpPr>
          <p:nvPr>
            <p:ph type="sldNum" sz="quarter" idx="12"/>
          </p:nvPr>
        </p:nvSpPr>
        <p:spPr/>
        <p:txBody>
          <a:bodyPr/>
          <a:lstStyle/>
          <a:p>
            <a:fld id="{FEA5C961-56A5-1B47-8B6A-46B7779D36A3}" type="slidenum">
              <a:rPr lang="en-US" smtClean="0">
                <a:solidFill>
                  <a:srgbClr val="4C4C4C">
                    <a:tint val="75000"/>
                  </a:srgbClr>
                </a:solidFill>
              </a:rPr>
              <a:pPr/>
              <a:t>‹#›</a:t>
            </a:fld>
            <a:endParaRPr lang="en-US">
              <a:solidFill>
                <a:srgbClr val="4C4C4C">
                  <a:tint val="75000"/>
                </a:srgbClr>
              </a:solidFill>
            </a:endParaRPr>
          </a:p>
        </p:txBody>
      </p:sp>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820" y="348710"/>
            <a:ext cx="8413773" cy="2032540"/>
          </a:xfrm>
        </p:spPr>
        <p:txBody>
          <a:bodyPr anchor="b"/>
          <a:lstStyle/>
          <a:p>
            <a:r>
              <a:rPr lang="en-US" dirty="0" smtClean="0"/>
              <a:t>Click to edit Master title style</a:t>
            </a:r>
            <a:endParaRPr lang="en-US" dirty="0"/>
          </a:p>
        </p:txBody>
      </p:sp>
      <p:sp>
        <p:nvSpPr>
          <p:cNvPr id="3" name="Content Placeholder 2"/>
          <p:cNvSpPr>
            <a:spLocks noGrp="1"/>
          </p:cNvSpPr>
          <p:nvPr>
            <p:ph idx="1"/>
          </p:nvPr>
        </p:nvSpPr>
        <p:spPr>
          <a:xfrm>
            <a:off x="457200" y="2656417"/>
            <a:ext cx="8229600" cy="346974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ECAA721-BDC3-1A41-826D-10DB10E7ECA6}" type="datetime1">
              <a:rPr lang="en-US" smtClean="0">
                <a:solidFill>
                  <a:srgbClr val="4C4C4C">
                    <a:tint val="75000"/>
                  </a:srgbClr>
                </a:solidFill>
              </a:rPr>
              <a:pPr/>
              <a:t>5/12/17</a:t>
            </a:fld>
            <a:endParaRPr lang="en-US">
              <a:solidFill>
                <a:srgbClr val="4C4C4C">
                  <a:tint val="75000"/>
                </a:srgbClr>
              </a:solidFill>
            </a:endParaRPr>
          </a:p>
        </p:txBody>
      </p:sp>
      <p:sp>
        <p:nvSpPr>
          <p:cNvPr id="5" name="Footer Placeholder 4"/>
          <p:cNvSpPr>
            <a:spLocks noGrp="1"/>
          </p:cNvSpPr>
          <p:nvPr>
            <p:ph type="ftr" sz="quarter" idx="11"/>
          </p:nvPr>
        </p:nvSpPr>
        <p:spPr/>
        <p:txBody>
          <a:bodyPr/>
          <a:lstStyle/>
          <a:p>
            <a:endParaRPr lang="en-US">
              <a:solidFill>
                <a:srgbClr val="4C4C4C">
                  <a:tint val="75000"/>
                </a:srgbClr>
              </a:solidFill>
            </a:endParaRPr>
          </a:p>
        </p:txBody>
      </p:sp>
      <p:sp>
        <p:nvSpPr>
          <p:cNvPr id="6" name="Slide Number Placeholder 5"/>
          <p:cNvSpPr>
            <a:spLocks noGrp="1"/>
          </p:cNvSpPr>
          <p:nvPr>
            <p:ph type="sldNum" sz="quarter" idx="12"/>
          </p:nvPr>
        </p:nvSpPr>
        <p:spPr/>
        <p:txBody>
          <a:bodyPr/>
          <a:lstStyle/>
          <a:p>
            <a:fld id="{FEA5C961-56A5-1B47-8B6A-46B7779D36A3}" type="slidenum">
              <a:rPr lang="en-US" smtClean="0">
                <a:solidFill>
                  <a:srgbClr val="4C4C4C">
                    <a:tint val="75000"/>
                  </a:srgbClr>
                </a:solidFill>
              </a:rPr>
              <a:pPr/>
              <a:t>‹#›</a:t>
            </a:fld>
            <a:endParaRPr lang="en-US">
              <a:solidFill>
                <a:srgbClr val="4C4C4C">
                  <a:tint val="75000"/>
                </a:srgbClr>
              </a:solidFill>
            </a:endParaRPr>
          </a:p>
        </p:txBody>
      </p:sp>
    </p:spTree>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821" y="4946650"/>
            <a:ext cx="6783930" cy="1362075"/>
          </a:xfrm>
        </p:spPr>
        <p:txBody>
          <a:bodyPr anchor="t"/>
          <a:lstStyle>
            <a:lvl1pPr algn="l">
              <a:defRPr sz="4000" b="1"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359820" y="3266546"/>
            <a:ext cx="678393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AA72FE-2CAB-0A43-9741-17017466355A}" type="datetime1">
              <a:rPr lang="en-US" smtClean="0">
                <a:solidFill>
                  <a:srgbClr val="4C4C4C">
                    <a:tint val="75000"/>
                  </a:srgbClr>
                </a:solidFill>
              </a:rPr>
              <a:pPr/>
              <a:t>5/12/17</a:t>
            </a:fld>
            <a:endParaRPr lang="en-US">
              <a:solidFill>
                <a:srgbClr val="4C4C4C">
                  <a:tint val="75000"/>
                </a:srgbClr>
              </a:solidFill>
            </a:endParaRPr>
          </a:p>
        </p:txBody>
      </p:sp>
      <p:sp>
        <p:nvSpPr>
          <p:cNvPr id="5" name="Footer Placeholder 4"/>
          <p:cNvSpPr>
            <a:spLocks noGrp="1"/>
          </p:cNvSpPr>
          <p:nvPr>
            <p:ph type="ftr" sz="quarter" idx="11"/>
          </p:nvPr>
        </p:nvSpPr>
        <p:spPr/>
        <p:txBody>
          <a:bodyPr/>
          <a:lstStyle/>
          <a:p>
            <a:endParaRPr lang="en-US">
              <a:solidFill>
                <a:srgbClr val="4C4C4C">
                  <a:tint val="75000"/>
                </a:srgbClr>
              </a:solidFill>
            </a:endParaRPr>
          </a:p>
        </p:txBody>
      </p:sp>
      <p:sp>
        <p:nvSpPr>
          <p:cNvPr id="6" name="Slide Number Placeholder 5"/>
          <p:cNvSpPr>
            <a:spLocks noGrp="1"/>
          </p:cNvSpPr>
          <p:nvPr>
            <p:ph type="sldNum" sz="quarter" idx="12"/>
          </p:nvPr>
        </p:nvSpPr>
        <p:spPr/>
        <p:txBody>
          <a:bodyPr/>
          <a:lstStyle/>
          <a:p>
            <a:fld id="{FEA5C961-56A5-1B47-8B6A-46B7779D36A3}" type="slidenum">
              <a:rPr lang="en-US" smtClean="0">
                <a:solidFill>
                  <a:srgbClr val="4C4C4C">
                    <a:tint val="75000"/>
                  </a:srgbClr>
                </a:solidFill>
              </a:rPr>
              <a:pPr/>
              <a:t>‹#›</a:t>
            </a:fld>
            <a:endParaRPr lang="en-US">
              <a:solidFill>
                <a:srgbClr val="4C4C4C">
                  <a:tint val="75000"/>
                </a:srgbClr>
              </a:solidFill>
            </a:endParaRPr>
          </a:p>
        </p:txBody>
      </p:sp>
    </p:spTree>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2BE875-AED3-6C4F-9DCC-0021720A712C}" type="datetime1">
              <a:rPr lang="en-US" smtClean="0">
                <a:solidFill>
                  <a:srgbClr val="4C4C4C">
                    <a:tint val="75000"/>
                  </a:srgbClr>
                </a:solidFill>
              </a:rPr>
              <a:pPr/>
              <a:t>5/12/17</a:t>
            </a:fld>
            <a:endParaRPr lang="en-US">
              <a:solidFill>
                <a:srgbClr val="4C4C4C">
                  <a:tint val="75000"/>
                </a:srgbClr>
              </a:solidFill>
            </a:endParaRPr>
          </a:p>
        </p:txBody>
      </p:sp>
      <p:sp>
        <p:nvSpPr>
          <p:cNvPr id="6" name="Footer Placeholder 5"/>
          <p:cNvSpPr>
            <a:spLocks noGrp="1"/>
          </p:cNvSpPr>
          <p:nvPr>
            <p:ph type="ftr" sz="quarter" idx="11"/>
          </p:nvPr>
        </p:nvSpPr>
        <p:spPr/>
        <p:txBody>
          <a:bodyPr/>
          <a:lstStyle/>
          <a:p>
            <a:endParaRPr lang="en-US">
              <a:solidFill>
                <a:srgbClr val="4C4C4C">
                  <a:tint val="75000"/>
                </a:srgbClr>
              </a:solidFill>
            </a:endParaRPr>
          </a:p>
        </p:txBody>
      </p:sp>
      <p:sp>
        <p:nvSpPr>
          <p:cNvPr id="7" name="Slide Number Placeholder 6"/>
          <p:cNvSpPr>
            <a:spLocks noGrp="1"/>
          </p:cNvSpPr>
          <p:nvPr>
            <p:ph type="sldNum" sz="quarter" idx="12"/>
          </p:nvPr>
        </p:nvSpPr>
        <p:spPr/>
        <p:txBody>
          <a:bodyPr/>
          <a:lstStyle/>
          <a:p>
            <a:fld id="{FEA5C961-56A5-1B47-8B6A-46B7779D36A3}" type="slidenum">
              <a:rPr lang="en-US" smtClean="0">
                <a:solidFill>
                  <a:srgbClr val="4C4C4C">
                    <a:tint val="75000"/>
                  </a:srgbClr>
                </a:solidFill>
              </a:rPr>
              <a:pPr/>
              <a:t>‹#›</a:t>
            </a:fld>
            <a:endParaRPr lang="en-US">
              <a:solidFill>
                <a:srgbClr val="4C4C4C">
                  <a:tint val="75000"/>
                </a:srgbClr>
              </a:solidFill>
            </a:endParaRPr>
          </a:p>
        </p:txBody>
      </p:sp>
    </p:spTree>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8219E9-CD14-7041-ADED-5A24D0598346}" type="datetime1">
              <a:rPr lang="en-US" smtClean="0">
                <a:solidFill>
                  <a:srgbClr val="4C4C4C">
                    <a:tint val="75000"/>
                  </a:srgbClr>
                </a:solidFill>
              </a:rPr>
              <a:pPr/>
              <a:t>5/12/17</a:t>
            </a:fld>
            <a:endParaRPr lang="en-US">
              <a:solidFill>
                <a:srgbClr val="4C4C4C">
                  <a:tint val="75000"/>
                </a:srgbClr>
              </a:solidFill>
            </a:endParaRPr>
          </a:p>
        </p:txBody>
      </p:sp>
      <p:sp>
        <p:nvSpPr>
          <p:cNvPr id="4" name="Footer Placeholder 3"/>
          <p:cNvSpPr>
            <a:spLocks noGrp="1"/>
          </p:cNvSpPr>
          <p:nvPr>
            <p:ph type="ftr" sz="quarter" idx="11"/>
          </p:nvPr>
        </p:nvSpPr>
        <p:spPr/>
        <p:txBody>
          <a:bodyPr/>
          <a:lstStyle/>
          <a:p>
            <a:endParaRPr lang="en-US">
              <a:solidFill>
                <a:srgbClr val="4C4C4C">
                  <a:tint val="75000"/>
                </a:srgbClr>
              </a:solidFill>
            </a:endParaRPr>
          </a:p>
        </p:txBody>
      </p:sp>
      <p:sp>
        <p:nvSpPr>
          <p:cNvPr id="5" name="Slide Number Placeholder 4"/>
          <p:cNvSpPr>
            <a:spLocks noGrp="1"/>
          </p:cNvSpPr>
          <p:nvPr>
            <p:ph type="sldNum" sz="quarter" idx="12"/>
          </p:nvPr>
        </p:nvSpPr>
        <p:spPr/>
        <p:txBody>
          <a:bodyPr/>
          <a:lstStyle/>
          <a:p>
            <a:fld id="{FEA5C961-56A5-1B47-8B6A-46B7779D36A3}" type="slidenum">
              <a:rPr lang="en-US" smtClean="0">
                <a:solidFill>
                  <a:srgbClr val="4C4C4C">
                    <a:tint val="75000"/>
                  </a:srgbClr>
                </a:solidFill>
              </a:rPr>
              <a:pPr/>
              <a:t>‹#›</a:t>
            </a:fld>
            <a:endParaRPr lang="en-US">
              <a:solidFill>
                <a:srgbClr val="4C4C4C">
                  <a:tint val="75000"/>
                </a:srgbClr>
              </a:solidFill>
            </a:endParaRPr>
          </a:p>
        </p:txBody>
      </p:sp>
    </p:spTree>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3C8B2-6368-804A-B14A-1EA9BEB36100}" type="datetime1">
              <a:rPr lang="en-US" smtClean="0">
                <a:solidFill>
                  <a:srgbClr val="4C4C4C">
                    <a:tint val="75000"/>
                  </a:srgbClr>
                </a:solidFill>
              </a:rPr>
              <a:pPr/>
              <a:t>5/12/17</a:t>
            </a:fld>
            <a:endParaRPr lang="en-US">
              <a:solidFill>
                <a:srgbClr val="4C4C4C">
                  <a:tint val="75000"/>
                </a:srgbClr>
              </a:solidFill>
            </a:endParaRPr>
          </a:p>
        </p:txBody>
      </p:sp>
      <p:sp>
        <p:nvSpPr>
          <p:cNvPr id="3" name="Footer Placeholder 2"/>
          <p:cNvSpPr>
            <a:spLocks noGrp="1"/>
          </p:cNvSpPr>
          <p:nvPr>
            <p:ph type="ftr" sz="quarter" idx="11"/>
          </p:nvPr>
        </p:nvSpPr>
        <p:spPr/>
        <p:txBody>
          <a:bodyPr/>
          <a:lstStyle/>
          <a:p>
            <a:endParaRPr lang="en-US">
              <a:solidFill>
                <a:srgbClr val="4C4C4C">
                  <a:tint val="75000"/>
                </a:srgbClr>
              </a:solidFill>
            </a:endParaRPr>
          </a:p>
        </p:txBody>
      </p:sp>
      <p:sp>
        <p:nvSpPr>
          <p:cNvPr id="4" name="Slide Number Placeholder 3"/>
          <p:cNvSpPr>
            <a:spLocks noGrp="1"/>
          </p:cNvSpPr>
          <p:nvPr>
            <p:ph type="sldNum" sz="quarter" idx="12"/>
          </p:nvPr>
        </p:nvSpPr>
        <p:spPr/>
        <p:txBody>
          <a:bodyPr/>
          <a:lstStyle/>
          <a:p>
            <a:fld id="{FEA5C961-56A5-1B47-8B6A-46B7779D36A3}" type="slidenum">
              <a:rPr lang="en-US" smtClean="0">
                <a:solidFill>
                  <a:srgbClr val="4C4C4C">
                    <a:tint val="75000"/>
                  </a:srgbClr>
                </a:solidFill>
              </a:rPr>
              <a:pPr/>
              <a:t>‹#›</a:t>
            </a:fld>
            <a:endParaRPr lang="en-US">
              <a:solidFill>
                <a:srgbClr val="4C4C4C">
                  <a:tint val="75000"/>
                </a:srgbClr>
              </a:solidFill>
            </a:endParaRPr>
          </a:p>
        </p:txBody>
      </p:sp>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59820" y="348710"/>
            <a:ext cx="7239013" cy="983721"/>
          </a:xfrm>
        </p:spPr>
        <p:txBody>
          <a:bodyPr/>
          <a:lstStyle/>
          <a:p>
            <a:r>
              <a:rPr lang="en-US" dirty="0" smtClean="0"/>
              <a:t>Click to edit Master title style</a:t>
            </a:r>
            <a:endParaRPr lang="en-US" dirty="0"/>
          </a:p>
        </p:txBody>
      </p:sp>
      <p:pic>
        <p:nvPicPr>
          <p:cNvPr id="6" name="Picture 5" descr="iutah_square.jp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9308" y="348710"/>
            <a:ext cx="984285" cy="984285"/>
          </a:xfrm>
          <a:prstGeom prst="rect">
            <a:avLst/>
          </a:prstGeom>
        </p:spPr>
      </p:pic>
      <p:sp>
        <p:nvSpPr>
          <p:cNvPr id="7" name="Date Placeholder 1"/>
          <p:cNvSpPr>
            <a:spLocks noGrp="1"/>
          </p:cNvSpPr>
          <p:nvPr>
            <p:ph type="dt" sz="half" idx="10"/>
          </p:nvPr>
        </p:nvSpPr>
        <p:spPr>
          <a:xfrm>
            <a:off x="359820" y="6493929"/>
            <a:ext cx="590550" cy="365125"/>
          </a:xfrm>
        </p:spPr>
        <p:txBody>
          <a:bodyPr/>
          <a:lstStyle/>
          <a:p>
            <a:fld id="{66D152AC-E35B-7945-A4A3-13ACF302AE6F}" type="datetime1">
              <a:rPr lang="en-US" smtClean="0">
                <a:solidFill>
                  <a:srgbClr val="4C4C4C">
                    <a:tint val="75000"/>
                  </a:srgbClr>
                </a:solidFill>
              </a:rPr>
              <a:pPr/>
              <a:t>5/12/17</a:t>
            </a:fld>
            <a:endParaRPr lang="en-US">
              <a:solidFill>
                <a:srgbClr val="4C4C4C">
                  <a:tint val="75000"/>
                </a:srgbClr>
              </a:solidFill>
            </a:endParaRPr>
          </a:p>
        </p:txBody>
      </p:sp>
      <p:sp>
        <p:nvSpPr>
          <p:cNvPr id="8" name="Footer Placeholder 2"/>
          <p:cNvSpPr>
            <a:spLocks noGrp="1"/>
          </p:cNvSpPr>
          <p:nvPr>
            <p:ph type="ftr" sz="quarter" idx="11"/>
          </p:nvPr>
        </p:nvSpPr>
        <p:spPr>
          <a:xfrm>
            <a:off x="3124200" y="6493929"/>
            <a:ext cx="2895600" cy="365125"/>
          </a:xfrm>
        </p:spPr>
        <p:txBody>
          <a:bodyPr/>
          <a:lstStyle/>
          <a:p>
            <a:endParaRPr lang="en-US">
              <a:solidFill>
                <a:srgbClr val="4C4C4C">
                  <a:tint val="75000"/>
                </a:srgbClr>
              </a:solidFill>
            </a:endParaRPr>
          </a:p>
        </p:txBody>
      </p:sp>
      <p:sp>
        <p:nvSpPr>
          <p:cNvPr id="9" name="Slide Number Placeholder 3"/>
          <p:cNvSpPr>
            <a:spLocks noGrp="1"/>
          </p:cNvSpPr>
          <p:nvPr>
            <p:ph type="sldNum" sz="quarter" idx="12"/>
          </p:nvPr>
        </p:nvSpPr>
        <p:spPr>
          <a:xfrm>
            <a:off x="8339667" y="6493929"/>
            <a:ext cx="433926" cy="365125"/>
          </a:xfrm>
        </p:spPr>
        <p:txBody>
          <a:bodyPr/>
          <a:lstStyle/>
          <a:p>
            <a:fld id="{FEA5C961-56A5-1B47-8B6A-46B7779D36A3}" type="slidenum">
              <a:rPr lang="en-US" smtClean="0">
                <a:solidFill>
                  <a:srgbClr val="4C4C4C">
                    <a:tint val="75000"/>
                  </a:srgbClr>
                </a:solidFill>
              </a:rPr>
              <a:pPr/>
              <a:t>‹#›</a:t>
            </a:fld>
            <a:endParaRPr lang="en-US">
              <a:solidFill>
                <a:srgbClr val="4C4C4C">
                  <a:tint val="75000"/>
                </a:srgbClr>
              </a:solidFill>
            </a:endParaRPr>
          </a:p>
        </p:txBody>
      </p:sp>
    </p:spTree>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6F0207-4048-A449-B64F-3DE107B02651}" type="datetimeFigureOut">
              <a:rPr lang="en-US" smtClean="0"/>
              <a:t>5/11/17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4F118-7B35-D544-B3F7-C8B5F706161E}"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59821" y="348710"/>
            <a:ext cx="4116930" cy="1503373"/>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EB27046-ACA0-5A47-9708-ED6189A20EAA}" type="datetime1">
              <a:rPr lang="en-US" smtClean="0">
                <a:solidFill>
                  <a:srgbClr val="4C4C4C">
                    <a:tint val="75000"/>
                  </a:srgbClr>
                </a:solidFill>
              </a:rPr>
              <a:pPr/>
              <a:t>5/12/17</a:t>
            </a:fld>
            <a:endParaRPr lang="en-US" dirty="0">
              <a:solidFill>
                <a:srgbClr val="4C4C4C">
                  <a:tint val="75000"/>
                </a:srgbClr>
              </a:solidFill>
            </a:endParaRPr>
          </a:p>
        </p:txBody>
      </p:sp>
      <p:sp>
        <p:nvSpPr>
          <p:cNvPr id="4" name="Slide Number Placeholder 3"/>
          <p:cNvSpPr>
            <a:spLocks noGrp="1"/>
          </p:cNvSpPr>
          <p:nvPr>
            <p:ph type="sldNum" sz="quarter" idx="11"/>
          </p:nvPr>
        </p:nvSpPr>
        <p:spPr/>
        <p:txBody>
          <a:bodyPr/>
          <a:lstStyle/>
          <a:p>
            <a:fld id="{FEA5C961-56A5-1B47-8B6A-46B7779D36A3}" type="slidenum">
              <a:rPr lang="en-US" smtClean="0">
                <a:solidFill>
                  <a:srgbClr val="4C4C4C">
                    <a:tint val="75000"/>
                  </a:srgbClr>
                </a:solidFill>
              </a:rPr>
              <a:pPr/>
              <a:t>‹#›</a:t>
            </a:fld>
            <a:endParaRPr lang="en-US" dirty="0">
              <a:solidFill>
                <a:srgbClr val="4C4C4C">
                  <a:tint val="75000"/>
                </a:srgbClr>
              </a:solidFill>
            </a:endParaRPr>
          </a:p>
        </p:txBody>
      </p:sp>
      <p:sp>
        <p:nvSpPr>
          <p:cNvPr id="5" name="Footer Placeholder 4"/>
          <p:cNvSpPr>
            <a:spLocks noGrp="1"/>
          </p:cNvSpPr>
          <p:nvPr>
            <p:ph type="ftr" sz="quarter" idx="12"/>
          </p:nvPr>
        </p:nvSpPr>
        <p:spPr/>
        <p:txBody>
          <a:bodyPr/>
          <a:lstStyle/>
          <a:p>
            <a:endParaRPr lang="en-US" dirty="0">
              <a:solidFill>
                <a:srgbClr val="4C4C4C">
                  <a:tint val="75000"/>
                </a:srgbClr>
              </a:solidFill>
            </a:endParaRPr>
          </a:p>
        </p:txBody>
      </p:sp>
      <p:sp>
        <p:nvSpPr>
          <p:cNvPr id="6" name="Content Placeholder 2"/>
          <p:cNvSpPr>
            <a:spLocks noGrp="1"/>
          </p:cNvSpPr>
          <p:nvPr>
            <p:ph sz="half" idx="1"/>
          </p:nvPr>
        </p:nvSpPr>
        <p:spPr>
          <a:xfrm>
            <a:off x="359820" y="2095500"/>
            <a:ext cx="4116931" cy="41698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sz="half" idx="13"/>
          </p:nvPr>
        </p:nvSpPr>
        <p:spPr>
          <a:xfrm>
            <a:off x="4756137" y="348710"/>
            <a:ext cx="3943364" cy="591662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79C548E-2972-624C-8E62-501C7500058C}" type="datetime1">
              <a:rPr lang="en-US" smtClean="0">
                <a:solidFill>
                  <a:srgbClr val="4C4C4C">
                    <a:tint val="75000"/>
                  </a:srgbClr>
                </a:solidFill>
              </a:rPr>
              <a:pPr/>
              <a:t>5/12/17</a:t>
            </a:fld>
            <a:endParaRPr lang="en-US" dirty="0">
              <a:solidFill>
                <a:srgbClr val="4C4C4C">
                  <a:tint val="75000"/>
                </a:srgbClr>
              </a:solidFill>
            </a:endParaRPr>
          </a:p>
        </p:txBody>
      </p:sp>
      <p:sp>
        <p:nvSpPr>
          <p:cNvPr id="4" name="Slide Number Placeholder 3"/>
          <p:cNvSpPr>
            <a:spLocks noGrp="1"/>
          </p:cNvSpPr>
          <p:nvPr>
            <p:ph type="sldNum" sz="quarter" idx="11"/>
          </p:nvPr>
        </p:nvSpPr>
        <p:spPr/>
        <p:txBody>
          <a:bodyPr/>
          <a:lstStyle/>
          <a:p>
            <a:fld id="{FEA5C961-56A5-1B47-8B6A-46B7779D36A3}" type="slidenum">
              <a:rPr lang="en-US" smtClean="0">
                <a:solidFill>
                  <a:srgbClr val="4C4C4C">
                    <a:tint val="75000"/>
                  </a:srgbClr>
                </a:solidFill>
              </a:rPr>
              <a:pPr/>
              <a:t>‹#›</a:t>
            </a:fld>
            <a:endParaRPr lang="en-US" dirty="0">
              <a:solidFill>
                <a:srgbClr val="4C4C4C">
                  <a:tint val="75000"/>
                </a:srgbClr>
              </a:solidFill>
            </a:endParaRPr>
          </a:p>
        </p:txBody>
      </p:sp>
      <p:sp>
        <p:nvSpPr>
          <p:cNvPr id="5" name="Footer Placeholder 4"/>
          <p:cNvSpPr>
            <a:spLocks noGrp="1"/>
          </p:cNvSpPr>
          <p:nvPr>
            <p:ph type="ftr" sz="quarter" idx="12"/>
          </p:nvPr>
        </p:nvSpPr>
        <p:spPr/>
        <p:txBody>
          <a:bodyPr/>
          <a:lstStyle/>
          <a:p>
            <a:endParaRPr lang="en-US" dirty="0">
              <a:solidFill>
                <a:srgbClr val="4C4C4C">
                  <a:tint val="75000"/>
                </a:srgbClr>
              </a:solidFill>
            </a:endParaRPr>
          </a:p>
        </p:txBody>
      </p:sp>
      <p:sp>
        <p:nvSpPr>
          <p:cNvPr id="6" name="Content Placeholder 2"/>
          <p:cNvSpPr>
            <a:spLocks noGrp="1"/>
          </p:cNvSpPr>
          <p:nvPr>
            <p:ph sz="half" idx="1"/>
          </p:nvPr>
        </p:nvSpPr>
        <p:spPr>
          <a:xfrm>
            <a:off x="359820" y="1566334"/>
            <a:ext cx="6339430" cy="469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iutah_square.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942667" y="348710"/>
            <a:ext cx="1830926" cy="5916623"/>
          </a:xfrm>
          <a:prstGeom prst="rect">
            <a:avLst/>
          </a:prstGeom>
        </p:spPr>
      </p:pic>
      <p:sp>
        <p:nvSpPr>
          <p:cNvPr id="9" name="Title 1"/>
          <p:cNvSpPr>
            <a:spLocks noGrp="1"/>
          </p:cNvSpPr>
          <p:nvPr>
            <p:ph type="title"/>
          </p:nvPr>
        </p:nvSpPr>
        <p:spPr>
          <a:xfrm>
            <a:off x="359820" y="348710"/>
            <a:ext cx="6339430" cy="983721"/>
          </a:xfrm>
        </p:spPr>
        <p:txBody>
          <a:bodyPr/>
          <a:lstStyle/>
          <a:p>
            <a:r>
              <a:rPr lang="en-US" dirty="0" smtClean="0"/>
              <a:t>Click to edit Master title style</a:t>
            </a:r>
            <a:endParaRPr lang="en-US" dirty="0"/>
          </a:p>
        </p:txBody>
      </p:sp>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6F0207-4048-A449-B64F-3DE107B02651}" type="datetimeFigureOut">
              <a:rPr lang="en-US" smtClean="0"/>
              <a:t>5/11/17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4F118-7B35-D544-B3F7-C8B5F706161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F6F0207-4048-A449-B64F-3DE107B02651}" type="datetimeFigureOut">
              <a:rPr lang="en-US" smtClean="0"/>
              <a:t>5/11/17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4F118-7B35-D544-B3F7-C8B5F706161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F6F0207-4048-A449-B64F-3DE107B02651}" type="datetimeFigureOut">
              <a:rPr lang="en-US" smtClean="0"/>
              <a:t>5/11/17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74F118-7B35-D544-B3F7-C8B5F706161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F6F0207-4048-A449-B64F-3DE107B02651}" type="datetimeFigureOut">
              <a:rPr lang="en-US" smtClean="0"/>
              <a:t>5/11/17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74F118-7B35-D544-B3F7-C8B5F706161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6F0207-4048-A449-B64F-3DE107B02651}" type="datetimeFigureOut">
              <a:rPr lang="en-US" smtClean="0"/>
              <a:t>5/11/17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74F118-7B35-D544-B3F7-C8B5F706161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6F0207-4048-A449-B64F-3DE107B02651}" type="datetimeFigureOut">
              <a:rPr lang="en-US" smtClean="0"/>
              <a:t>5/11/17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4F118-7B35-D544-B3F7-C8B5F706161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6F0207-4048-A449-B64F-3DE107B02651}" type="datetimeFigureOut">
              <a:rPr lang="en-US" smtClean="0"/>
              <a:t>5/11/17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4F118-7B35-D544-B3F7-C8B5F706161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F0207-4048-A449-B64F-3DE107B02651}" type="datetimeFigureOut">
              <a:rPr lang="en-US" smtClean="0"/>
              <a:t>5/11/17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F118-7B35-D544-B3F7-C8B5F706161E}" type="slidenum">
              <a:rPr lang="en-US" smtClean="0"/>
              <a:t>‹#›</a:t>
            </a:fld>
            <a:endParaRPr lang="en-US"/>
          </a:p>
        </p:txBody>
      </p:sp>
    </p:spTree>
    <p:extLst>
      <p:ext uri="{BB962C8B-B14F-4D97-AF65-F5344CB8AC3E}">
        <p14:creationId xmlns:p14="http://schemas.microsoft.com/office/powerpoint/2010/main" val="8352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820" y="348710"/>
            <a:ext cx="8413773" cy="983721"/>
          </a:xfrm>
          <a:prstGeom prst="rect">
            <a:avLst/>
          </a:prstGeom>
          <a:solidFill>
            <a:schemeClr val="bg1">
              <a:lumMod val="50000"/>
            </a:schemeClr>
          </a:solidFill>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148161" y="137050"/>
            <a:ext cx="8837093" cy="6562205"/>
          </a:xfrm>
          <a:prstGeom prst="rect">
            <a:avLst/>
          </a:prstGeom>
          <a:noFill/>
          <a:ln w="38100"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4" name="Date Placeholder 3"/>
          <p:cNvSpPr>
            <a:spLocks noGrp="1"/>
          </p:cNvSpPr>
          <p:nvPr>
            <p:ph type="dt" sz="half" idx="2"/>
          </p:nvPr>
        </p:nvSpPr>
        <p:spPr>
          <a:xfrm>
            <a:off x="359820" y="6493929"/>
            <a:ext cx="590550" cy="365125"/>
          </a:xfrm>
          <a:prstGeom prst="rect">
            <a:avLst/>
          </a:prstGeom>
          <a:solidFill>
            <a:schemeClr val="bg1"/>
          </a:solidFill>
        </p:spPr>
        <p:txBody>
          <a:bodyPr vert="horz" lIns="91440" tIns="45720" rIns="91440" bIns="45720" rtlCol="0" anchor="ctr"/>
          <a:lstStyle>
            <a:lvl1pPr algn="ctr">
              <a:defRPr sz="1600">
                <a:solidFill>
                  <a:schemeClr val="tx1">
                    <a:tint val="75000"/>
                  </a:schemeClr>
                </a:solidFill>
                <a:latin typeface="ChaletComprime-CologneSixty"/>
                <a:cs typeface="ChaletComprime-CologneSixty"/>
              </a:defRPr>
            </a:lvl1pPr>
          </a:lstStyle>
          <a:p>
            <a:pPr defTabSz="457200"/>
            <a:fld id="{DB8EEE25-81A1-2241-B6C6-315027ACFF34}" type="datetime1">
              <a:rPr lang="en-US" smtClean="0">
                <a:solidFill>
                  <a:srgbClr val="4C4C4C">
                    <a:tint val="75000"/>
                  </a:srgbClr>
                </a:solidFill>
              </a:rPr>
              <a:pPr defTabSz="457200"/>
              <a:t>5/12/17</a:t>
            </a:fld>
            <a:endParaRPr lang="en-US" dirty="0">
              <a:solidFill>
                <a:srgbClr val="4C4C4C">
                  <a:tint val="75000"/>
                </a:srgbClr>
              </a:solidFill>
            </a:endParaRPr>
          </a:p>
        </p:txBody>
      </p:sp>
      <p:sp>
        <p:nvSpPr>
          <p:cNvPr id="6" name="Slide Number Placeholder 5"/>
          <p:cNvSpPr>
            <a:spLocks noGrp="1"/>
          </p:cNvSpPr>
          <p:nvPr>
            <p:ph type="sldNum" sz="quarter" idx="4"/>
          </p:nvPr>
        </p:nvSpPr>
        <p:spPr>
          <a:xfrm>
            <a:off x="8339667" y="6493929"/>
            <a:ext cx="433926" cy="365125"/>
          </a:xfrm>
          <a:prstGeom prst="rect">
            <a:avLst/>
          </a:prstGeom>
          <a:solidFill>
            <a:srgbClr val="FFFFFF"/>
          </a:solidFill>
        </p:spPr>
        <p:txBody>
          <a:bodyPr vert="horz" lIns="91440" tIns="45720" rIns="91440" bIns="45720" rtlCol="0" anchor="ctr"/>
          <a:lstStyle>
            <a:lvl1pPr algn="ctr">
              <a:defRPr sz="1600">
                <a:solidFill>
                  <a:schemeClr val="tx1">
                    <a:tint val="75000"/>
                  </a:schemeClr>
                </a:solidFill>
                <a:latin typeface="ChaletComprime-CologneSixty"/>
                <a:cs typeface="ChaletComprime-CologneSixty"/>
              </a:defRPr>
            </a:lvl1pPr>
          </a:lstStyle>
          <a:p>
            <a:pPr defTabSz="457200"/>
            <a:fld id="{FEA5C961-56A5-1B47-8B6A-46B7779D36A3}" type="slidenum">
              <a:rPr lang="en-US" smtClean="0">
                <a:solidFill>
                  <a:srgbClr val="4C4C4C">
                    <a:tint val="75000"/>
                  </a:srgbClr>
                </a:solidFill>
              </a:rPr>
              <a:pPr defTabSz="457200"/>
              <a:t>‹#›</a:t>
            </a:fld>
            <a:endParaRPr lang="en-US" dirty="0">
              <a:solidFill>
                <a:srgbClr val="4C4C4C">
                  <a:tint val="75000"/>
                </a:srgbClr>
              </a:solidFill>
            </a:endParaRPr>
          </a:p>
        </p:txBody>
      </p:sp>
      <p:sp>
        <p:nvSpPr>
          <p:cNvPr id="5" name="Footer Placeholder 4"/>
          <p:cNvSpPr>
            <a:spLocks noGrp="1"/>
          </p:cNvSpPr>
          <p:nvPr>
            <p:ph type="ftr" sz="quarter" idx="3"/>
          </p:nvPr>
        </p:nvSpPr>
        <p:spPr>
          <a:xfrm>
            <a:off x="3124200" y="6493929"/>
            <a:ext cx="2895600" cy="365125"/>
          </a:xfrm>
          <a:prstGeom prst="rect">
            <a:avLst/>
          </a:prstGeom>
          <a:solidFill>
            <a:srgbClr val="FFFFFF"/>
          </a:solidFill>
        </p:spPr>
        <p:txBody>
          <a:bodyPr vert="horz" lIns="91440" tIns="45720" rIns="91440" bIns="45720" rtlCol="0" anchor="ctr"/>
          <a:lstStyle>
            <a:lvl1pPr algn="ctr">
              <a:defRPr sz="1600">
                <a:solidFill>
                  <a:schemeClr val="tx1">
                    <a:tint val="75000"/>
                  </a:schemeClr>
                </a:solidFill>
                <a:latin typeface="ChaletComprime-CologneSixty"/>
                <a:cs typeface="ChaletComprime-CologneSixty"/>
              </a:defRPr>
            </a:lvl1pPr>
          </a:lstStyle>
          <a:p>
            <a:pPr defTabSz="457200"/>
            <a:endParaRPr lang="en-US" dirty="0">
              <a:solidFill>
                <a:srgbClr val="4C4C4C">
                  <a:tint val="75000"/>
                </a:srgbClr>
              </a:solidFill>
            </a:endParaRPr>
          </a:p>
        </p:txBody>
      </p:sp>
    </p:spTree>
    <p:extLst>
      <p:ext uri="{BB962C8B-B14F-4D97-AF65-F5344CB8AC3E}">
        <p14:creationId xmlns:p14="http://schemas.microsoft.com/office/powerpoint/2010/main" val="20378750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Lst>
  <p:transition>
    <p:fade/>
  </p:transition>
  <p:hf sldNum="0" hdr="0" ftr="0" dt="0"/>
  <p:txStyles>
    <p:title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p:titleStyle>
    <p:body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3.tiff"/><Relationship Id="rId3" Type="http://schemas.openxmlformats.org/officeDocument/2006/relationships/image" Target="../media/image2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tiff"/></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eg"/><Relationship Id="rId5" Type="http://schemas.openxmlformats.org/officeDocument/2006/relationships/image" Target="../media/image30.jpeg"/><Relationship Id="rId6" Type="http://schemas.openxmlformats.org/officeDocument/2006/relationships/image" Target="../media/image31.jpeg"/><Relationship Id="rId7" Type="http://schemas.openxmlformats.org/officeDocument/2006/relationships/image" Target="../media/image32.jpeg"/><Relationship Id="rId8" Type="http://schemas.openxmlformats.org/officeDocument/2006/relationships/image" Target="../media/image33.jpeg"/><Relationship Id="rId9" Type="http://schemas.openxmlformats.org/officeDocument/2006/relationships/image" Target="../media/image34.jpeg"/><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tiff"/></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jpe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tiff"/><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tiff"/><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jpeg"/><Relationship Id="rId6" Type="http://schemas.openxmlformats.org/officeDocument/2006/relationships/image" Target="../media/image59.png"/><Relationship Id="rId7" Type="http://schemas.openxmlformats.org/officeDocument/2006/relationships/image" Target="../media/image60.gif"/><Relationship Id="rId1" Type="http://schemas.openxmlformats.org/officeDocument/2006/relationships/slideLayout" Target="../slideLayouts/slideLayout19.xml"/><Relationship Id="rId2"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61.tif"/><Relationship Id="rId4" Type="http://schemas.openxmlformats.org/officeDocument/2006/relationships/image" Target="../media/image62.png"/><Relationship Id="rId5" Type="http://schemas.openxmlformats.org/officeDocument/2006/relationships/image" Target="../media/image63.jpg"/><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63.jpg"/><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tiff"/><Relationship Id="rId5" Type="http://schemas.openxmlformats.org/officeDocument/2006/relationships/image" Target="../media/image67.png"/><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hyperlink" Target="http://data.iutahepscor.org/" TargetMode="External"/><Relationship Id="rId4" Type="http://schemas.openxmlformats.org/officeDocument/2006/relationships/image" Target="../media/image6.tiff"/><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tiff"/><Relationship Id="rId8" Type="http://schemas.openxmlformats.org/officeDocument/2006/relationships/image" Target="../media/image68.png"/><Relationship Id="rId9" Type="http://schemas.microsoft.com/office/2007/relationships/hdphoto" Target="../media/hdphoto1.wdp"/><Relationship Id="rId10" Type="http://schemas.openxmlformats.org/officeDocument/2006/relationships/hyperlink" Target="mailto:jeff.horsburgh@usu.edu" TargetMode="External"/><Relationship Id="rId11" Type="http://schemas.openxmlformats.org/officeDocument/2006/relationships/image" Target="../media/image69.tiff"/><Relationship Id="rId1" Type="http://schemas.openxmlformats.org/officeDocument/2006/relationships/slideLayout" Target="../slideLayouts/slideLayout1.xml"/><Relationship Id="rId2" Type="http://schemas.openxmlformats.org/officeDocument/2006/relationships/hyperlink" Target="http://www.iutahepscor.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png"/><Relationship Id="rId5" Type="http://schemas.openxmlformats.org/officeDocument/2006/relationships/hyperlink" Target="http://dx.doi.org/10.1007/s10661-015-4594-3" TargetMode="External"/><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1788" y="1451728"/>
            <a:ext cx="7772400" cy="2187018"/>
          </a:xfrm>
        </p:spPr>
        <p:txBody>
          <a:bodyPr>
            <a:normAutofit/>
          </a:bodyPr>
          <a:lstStyle/>
          <a:p>
            <a:r>
              <a:rPr lang="en-US" sz="4600" dirty="0"/>
              <a:t>Cyberinfrastructure for Water Data: Perspectives from </a:t>
            </a:r>
            <a:r>
              <a:rPr lang="en-US" sz="4600" dirty="0" err="1"/>
              <a:t>iUTAH’s</a:t>
            </a:r>
            <a:r>
              <a:rPr lang="en-US" sz="4600" dirty="0"/>
              <a:t> Data-Intensive Water Research</a:t>
            </a:r>
            <a:r>
              <a:rPr lang="en-US" sz="4600" dirty="0"/>
              <a:t> </a:t>
            </a:r>
          </a:p>
        </p:txBody>
      </p:sp>
      <p:sp>
        <p:nvSpPr>
          <p:cNvPr id="3" name="Subtitle 2"/>
          <p:cNvSpPr>
            <a:spLocks noGrp="1"/>
          </p:cNvSpPr>
          <p:nvPr>
            <p:ph type="subTitle" idx="1"/>
          </p:nvPr>
        </p:nvSpPr>
        <p:spPr>
          <a:xfrm>
            <a:off x="1143000" y="4119513"/>
            <a:ext cx="6858000" cy="1725105"/>
          </a:xfrm>
        </p:spPr>
        <p:txBody>
          <a:bodyPr>
            <a:normAutofit/>
          </a:bodyPr>
          <a:lstStyle/>
          <a:p>
            <a:r>
              <a:rPr lang="en-US" dirty="0" smtClean="0"/>
              <a:t>Jeffery S. Horsburgh </a:t>
            </a:r>
          </a:p>
          <a:p>
            <a:r>
              <a:rPr lang="en-US" dirty="0" smtClean="0"/>
              <a:t>Amber Jones </a:t>
            </a:r>
          </a:p>
          <a:p>
            <a:r>
              <a:rPr lang="en-US" dirty="0"/>
              <a:t>A</a:t>
            </a:r>
            <a:r>
              <a:rPr lang="en-US" dirty="0" smtClean="0"/>
              <a:t>nd the </a:t>
            </a:r>
            <a:r>
              <a:rPr lang="en-US" dirty="0" err="1" smtClean="0"/>
              <a:t>iUTAH</a:t>
            </a:r>
            <a:r>
              <a:rPr lang="en-US" dirty="0" smtClean="0"/>
              <a:t> Cyberinfrastructure Team</a:t>
            </a:r>
          </a:p>
        </p:txBody>
      </p:sp>
      <p:pic>
        <p:nvPicPr>
          <p:cNvPr id="4" name="Picture 3"/>
          <p:cNvPicPr>
            <a:picLocks noChangeAspect="1"/>
          </p:cNvPicPr>
          <p:nvPr/>
        </p:nvPicPr>
        <p:blipFill>
          <a:blip r:embed="rId2"/>
          <a:stretch>
            <a:fillRect/>
          </a:stretch>
        </p:blipFill>
        <p:spPr>
          <a:xfrm>
            <a:off x="94407" y="5735062"/>
            <a:ext cx="2875370" cy="957737"/>
          </a:xfrm>
          <a:prstGeom prst="rect">
            <a:avLst/>
          </a:prstGeom>
        </p:spPr>
      </p:pic>
      <p:pic>
        <p:nvPicPr>
          <p:cNvPr id="5" name="Picture 4"/>
          <p:cNvPicPr>
            <a:picLocks noChangeAspect="1"/>
          </p:cNvPicPr>
          <p:nvPr/>
        </p:nvPicPr>
        <p:blipFill>
          <a:blip r:embed="rId3"/>
          <a:stretch>
            <a:fillRect/>
          </a:stretch>
        </p:blipFill>
        <p:spPr>
          <a:xfrm>
            <a:off x="3325827" y="5971509"/>
            <a:ext cx="3301550" cy="648462"/>
          </a:xfrm>
          <a:prstGeom prst="rect">
            <a:avLst/>
          </a:prstGeom>
        </p:spPr>
      </p:pic>
      <p:pic>
        <p:nvPicPr>
          <p:cNvPr id="6" name="Picture 5"/>
          <p:cNvPicPr>
            <a:picLocks noChangeAspect="1"/>
          </p:cNvPicPr>
          <p:nvPr/>
        </p:nvPicPr>
        <p:blipFill>
          <a:blip r:embed="rId4"/>
          <a:stretch>
            <a:fillRect/>
          </a:stretch>
        </p:blipFill>
        <p:spPr>
          <a:xfrm>
            <a:off x="7252867" y="5652461"/>
            <a:ext cx="1766089" cy="1122938"/>
          </a:xfrm>
          <a:prstGeom prst="rect">
            <a:avLst/>
          </a:prstGeom>
        </p:spPr>
      </p:pic>
      <p:pic>
        <p:nvPicPr>
          <p:cNvPr id="7" name="Picture 6"/>
          <p:cNvPicPr>
            <a:picLocks noChangeAspect="1"/>
          </p:cNvPicPr>
          <p:nvPr/>
        </p:nvPicPr>
        <p:blipFill>
          <a:blip r:embed="rId5"/>
          <a:stretch>
            <a:fillRect/>
          </a:stretch>
        </p:blipFill>
        <p:spPr>
          <a:xfrm>
            <a:off x="94407" y="0"/>
            <a:ext cx="3385955" cy="1451728"/>
          </a:xfrm>
          <a:prstGeom prst="rect">
            <a:avLst/>
          </a:prstGeom>
        </p:spPr>
      </p:pic>
    </p:spTree>
    <p:extLst>
      <p:ext uri="{BB962C8B-B14F-4D97-AF65-F5344CB8AC3E}">
        <p14:creationId xmlns:p14="http://schemas.microsoft.com/office/powerpoint/2010/main" val="977752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3600" dirty="0">
                <a:latin typeface="+mj-lt"/>
              </a:rPr>
              <a:t>GAMUT:  </a:t>
            </a:r>
            <a:r>
              <a:rPr lang="en-US" sz="2400" dirty="0">
                <a:latin typeface="+mj-lt"/>
              </a:rPr>
              <a:t>G</a:t>
            </a:r>
            <a:r>
              <a:rPr lang="en-US" sz="2400" dirty="0">
                <a:solidFill>
                  <a:schemeClr val="accent5">
                    <a:lumMod val="20000"/>
                    <a:lumOff val="80000"/>
                  </a:schemeClr>
                </a:solidFill>
                <a:latin typeface="+mj-lt"/>
              </a:rPr>
              <a:t>radients</a:t>
            </a:r>
            <a:r>
              <a:rPr lang="en-US" sz="2400" dirty="0">
                <a:latin typeface="+mj-lt"/>
              </a:rPr>
              <a:t> A</a:t>
            </a:r>
            <a:r>
              <a:rPr lang="en-US" sz="2400" dirty="0">
                <a:solidFill>
                  <a:schemeClr val="accent5">
                    <a:lumMod val="20000"/>
                    <a:lumOff val="80000"/>
                  </a:schemeClr>
                </a:solidFill>
                <a:latin typeface="+mj-lt"/>
              </a:rPr>
              <a:t>long</a:t>
            </a:r>
            <a:r>
              <a:rPr lang="en-US" sz="2400" dirty="0">
                <a:latin typeface="+mj-lt"/>
              </a:rPr>
              <a:t> M</a:t>
            </a:r>
            <a:r>
              <a:rPr lang="en-US" sz="2400" dirty="0">
                <a:solidFill>
                  <a:schemeClr val="accent5">
                    <a:lumMod val="20000"/>
                    <a:lumOff val="80000"/>
                  </a:schemeClr>
                </a:solidFill>
                <a:latin typeface="+mj-lt"/>
              </a:rPr>
              <a:t>ountain to </a:t>
            </a:r>
            <a:r>
              <a:rPr lang="en-US" sz="2400" dirty="0">
                <a:latin typeface="+mj-lt"/>
              </a:rPr>
              <a:t>U</a:t>
            </a:r>
            <a:r>
              <a:rPr lang="en-US" sz="2400" dirty="0">
                <a:solidFill>
                  <a:schemeClr val="accent5">
                    <a:lumMod val="20000"/>
                    <a:lumOff val="80000"/>
                  </a:schemeClr>
                </a:solidFill>
                <a:latin typeface="+mj-lt"/>
              </a:rPr>
              <a:t>rban</a:t>
            </a:r>
            <a:r>
              <a:rPr lang="en-US" sz="2400" dirty="0">
                <a:latin typeface="+mj-lt"/>
              </a:rPr>
              <a:t> T</a:t>
            </a:r>
            <a:r>
              <a:rPr lang="en-US" sz="2400" dirty="0">
                <a:solidFill>
                  <a:schemeClr val="accent5">
                    <a:lumMod val="20000"/>
                    <a:lumOff val="80000"/>
                  </a:schemeClr>
                </a:solidFill>
                <a:latin typeface="+mj-lt"/>
              </a:rPr>
              <a:t>ransitions</a:t>
            </a:r>
            <a:endParaRPr lang="en-US" sz="2400" dirty="0">
              <a:solidFill>
                <a:schemeClr val="accent5"/>
              </a:solidFill>
              <a:latin typeface="+mj-lt"/>
            </a:endParaRPr>
          </a:p>
        </p:txBody>
      </p:sp>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03886" y="1332431"/>
            <a:ext cx="5907024" cy="5335616"/>
          </a:xfrm>
          <a:prstGeom prst="rect">
            <a:avLst/>
          </a:prstGeom>
        </p:spPr>
      </p:pic>
      <p:sp>
        <p:nvSpPr>
          <p:cNvPr id="30" name="Content Placeholder 2"/>
          <p:cNvSpPr txBox="1">
            <a:spLocks/>
          </p:cNvSpPr>
          <p:nvPr/>
        </p:nvSpPr>
        <p:spPr>
          <a:xfrm>
            <a:off x="6053328" y="1332432"/>
            <a:ext cx="2990088" cy="5268894"/>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056"/>
              </a:spcBef>
            </a:pPr>
            <a:r>
              <a:rPr lang="en-US" sz="1800" dirty="0" smtClean="0">
                <a:latin typeface="Arial" charset="0"/>
                <a:ea typeface="Arial" charset="0"/>
                <a:cs typeface="Arial" charset="0"/>
              </a:rPr>
              <a:t>Standardized site design and programming</a:t>
            </a:r>
            <a:endParaRPr lang="en-US" sz="1800" dirty="0">
              <a:latin typeface="Arial" charset="0"/>
              <a:ea typeface="Arial" charset="0"/>
              <a:cs typeface="Arial" charset="0"/>
            </a:endParaRPr>
          </a:p>
          <a:p>
            <a:r>
              <a:rPr lang="en-US" sz="1800" dirty="0" smtClean="0">
                <a:latin typeface="Arial" charset="0"/>
                <a:ea typeface="Arial" charset="0"/>
                <a:cs typeface="Arial" charset="0"/>
              </a:rPr>
              <a:t>Standardized sensor suite</a:t>
            </a:r>
            <a:endParaRPr lang="en-US" sz="1800" dirty="0" smtClean="0">
              <a:latin typeface="Arial" charset="0"/>
              <a:ea typeface="Arial" charset="0"/>
              <a:cs typeface="Arial" charset="0"/>
            </a:endParaRPr>
          </a:p>
          <a:p>
            <a:r>
              <a:rPr lang="en-US" sz="1800" dirty="0" smtClean="0">
                <a:latin typeface="Arial" charset="0"/>
                <a:ea typeface="Arial" charset="0"/>
                <a:cs typeface="Arial" charset="0"/>
              </a:rPr>
              <a:t>Observed </a:t>
            </a:r>
            <a:r>
              <a:rPr lang="en-US" sz="1800" dirty="0" smtClean="0">
                <a:latin typeface="Arial" charset="0"/>
                <a:ea typeface="Arial" charset="0"/>
                <a:cs typeface="Arial" charset="0"/>
              </a:rPr>
              <a:t>variables: </a:t>
            </a:r>
          </a:p>
          <a:p>
            <a:pPr lvl="1"/>
            <a:r>
              <a:rPr lang="en-US" sz="1600" dirty="0" smtClean="0">
                <a:latin typeface="Arial" charset="0"/>
                <a:ea typeface="Arial" charset="0"/>
                <a:cs typeface="Arial" charset="0"/>
              </a:rPr>
              <a:t>Streamflow</a:t>
            </a:r>
          </a:p>
          <a:p>
            <a:pPr lvl="1"/>
            <a:r>
              <a:rPr lang="en-US" sz="1600" dirty="0" smtClean="0">
                <a:latin typeface="Arial" charset="0"/>
                <a:ea typeface="Arial" charset="0"/>
                <a:cs typeface="Arial" charset="0"/>
              </a:rPr>
              <a:t>Temperature</a:t>
            </a:r>
            <a:endParaRPr lang="en-US" sz="1600" dirty="0" smtClean="0">
              <a:latin typeface="Arial" charset="0"/>
              <a:ea typeface="Arial" charset="0"/>
              <a:cs typeface="Arial" charset="0"/>
            </a:endParaRPr>
          </a:p>
          <a:p>
            <a:pPr lvl="1"/>
            <a:r>
              <a:rPr lang="en-US" sz="1600" dirty="0" smtClean="0">
                <a:latin typeface="Arial" charset="0"/>
                <a:ea typeface="Arial" charset="0"/>
                <a:cs typeface="Arial" charset="0"/>
              </a:rPr>
              <a:t>pH</a:t>
            </a:r>
          </a:p>
          <a:p>
            <a:pPr lvl="1"/>
            <a:r>
              <a:rPr lang="en-US" sz="1600" dirty="0" smtClean="0">
                <a:latin typeface="Arial" charset="0"/>
                <a:ea typeface="Arial" charset="0"/>
                <a:cs typeface="Arial" charset="0"/>
              </a:rPr>
              <a:t>Specific Conductance</a:t>
            </a:r>
          </a:p>
          <a:p>
            <a:pPr lvl="1"/>
            <a:r>
              <a:rPr lang="en-US" sz="1600" dirty="0" smtClean="0">
                <a:latin typeface="Arial" charset="0"/>
                <a:ea typeface="Arial" charset="0"/>
                <a:cs typeface="Arial" charset="0"/>
              </a:rPr>
              <a:t>Dissolved Oxygen</a:t>
            </a:r>
          </a:p>
          <a:p>
            <a:pPr lvl="1"/>
            <a:r>
              <a:rPr lang="en-US" sz="1600" dirty="0" smtClean="0">
                <a:latin typeface="Arial" charset="0"/>
                <a:ea typeface="Arial" charset="0"/>
                <a:cs typeface="Arial" charset="0"/>
              </a:rPr>
              <a:t>Turbidity</a:t>
            </a:r>
          </a:p>
          <a:p>
            <a:pPr lvl="1"/>
            <a:r>
              <a:rPr lang="en-US" sz="1600" dirty="0" err="1" smtClean="0">
                <a:solidFill>
                  <a:srgbClr val="0070C0"/>
                </a:solidFill>
                <a:latin typeface="Arial" charset="0"/>
                <a:ea typeface="Arial" charset="0"/>
                <a:cs typeface="Arial" charset="0"/>
              </a:rPr>
              <a:t>fDOM</a:t>
            </a:r>
            <a:endParaRPr lang="en-US" sz="1600" dirty="0" smtClean="0">
              <a:solidFill>
                <a:srgbClr val="0070C0"/>
              </a:solidFill>
              <a:latin typeface="Arial" charset="0"/>
              <a:ea typeface="Arial" charset="0"/>
              <a:cs typeface="Arial" charset="0"/>
            </a:endParaRPr>
          </a:p>
          <a:p>
            <a:pPr lvl="1"/>
            <a:r>
              <a:rPr lang="en-US" sz="1600" dirty="0" smtClean="0">
                <a:solidFill>
                  <a:srgbClr val="0070C0"/>
                </a:solidFill>
                <a:latin typeface="Arial" charset="0"/>
                <a:ea typeface="Arial" charset="0"/>
                <a:cs typeface="Arial" charset="0"/>
              </a:rPr>
              <a:t>Chlorophyll</a:t>
            </a:r>
          </a:p>
          <a:p>
            <a:pPr lvl="1"/>
            <a:r>
              <a:rPr lang="en-US" sz="1600" dirty="0" err="1" smtClean="0">
                <a:solidFill>
                  <a:srgbClr val="0070C0"/>
                </a:solidFill>
                <a:latin typeface="Arial" charset="0"/>
                <a:ea typeface="Arial" charset="0"/>
                <a:cs typeface="Arial" charset="0"/>
              </a:rPr>
              <a:t>Phycocyanin</a:t>
            </a:r>
            <a:endParaRPr lang="en-US" sz="1600" dirty="0" smtClean="0">
              <a:solidFill>
                <a:srgbClr val="0070C0"/>
              </a:solidFill>
              <a:latin typeface="Arial" charset="0"/>
              <a:ea typeface="Arial" charset="0"/>
              <a:cs typeface="Arial" charset="0"/>
            </a:endParaRPr>
          </a:p>
          <a:p>
            <a:pPr lvl="1"/>
            <a:r>
              <a:rPr lang="en-US" sz="1600" dirty="0" smtClean="0">
                <a:solidFill>
                  <a:srgbClr val="0070C0"/>
                </a:solidFill>
                <a:latin typeface="Arial" charset="0"/>
                <a:ea typeface="Arial" charset="0"/>
                <a:cs typeface="Arial" charset="0"/>
              </a:rPr>
              <a:t>Nitrate</a:t>
            </a:r>
          </a:p>
          <a:p>
            <a:r>
              <a:rPr lang="en-US" sz="2000" dirty="0" smtClean="0">
                <a:latin typeface="Arial" charset="0"/>
                <a:ea typeface="Arial" charset="0"/>
                <a:cs typeface="Arial" charset="0"/>
              </a:rPr>
              <a:t>Hired a field technician for each watershed</a:t>
            </a:r>
            <a:endParaRPr lang="en-US" sz="2000" dirty="0">
              <a:latin typeface="Arial" charset="0"/>
              <a:ea typeface="Arial" charset="0"/>
              <a:cs typeface="Arial" charset="0"/>
            </a:endParaRPr>
          </a:p>
        </p:txBody>
      </p:sp>
    </p:spTree>
    <p:extLst>
      <p:ext uri="{BB962C8B-B14F-4D97-AF65-F5344CB8AC3E}">
        <p14:creationId xmlns:p14="http://schemas.microsoft.com/office/powerpoint/2010/main" val="15856804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ig4.tiff"/>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15" y="1223300"/>
            <a:ext cx="9145923" cy="5421911"/>
          </a:xfrm>
          <a:prstGeom prst="rect">
            <a:avLst/>
          </a:prstGeom>
        </p:spPr>
      </p:pic>
      <p:sp>
        <p:nvSpPr>
          <p:cNvPr id="8" name="Rounded Rectangle 7"/>
          <p:cNvSpPr/>
          <p:nvPr/>
        </p:nvSpPr>
        <p:spPr>
          <a:xfrm>
            <a:off x="2049015" y="2374418"/>
            <a:ext cx="1063416" cy="1037855"/>
          </a:xfrm>
          <a:prstGeom prst="roundRect">
            <a:avLst>
              <a:gd name="adj" fmla="val 5202"/>
            </a:avLst>
          </a:prstGeom>
          <a:noFill/>
          <a:ln w="19050" cmpd="sng">
            <a:solidFill>
              <a:srgbClr val="727300"/>
            </a:solidFill>
          </a:ln>
          <a:effectLst>
            <a:glow rad="101600">
              <a:srgbClr val="FFFF00">
                <a:alpha val="75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glow rad="101600">
                  <a:srgbClr val="FFFF00">
                    <a:alpha val="75000"/>
                  </a:srgbClr>
                </a:glow>
              </a:effectLst>
            </a:endParaRPr>
          </a:p>
        </p:txBody>
      </p:sp>
      <p:sp>
        <p:nvSpPr>
          <p:cNvPr id="3" name="Title 1"/>
          <p:cNvSpPr txBox="1">
            <a:spLocks/>
          </p:cNvSpPr>
          <p:nvPr/>
        </p:nvSpPr>
        <p:spPr>
          <a:xfrm>
            <a:off x="0" y="36758"/>
            <a:ext cx="9143999" cy="1086189"/>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400" dirty="0" smtClean="0">
                <a:solidFill>
                  <a:srgbClr val="000000"/>
                </a:solidFill>
                <a:latin typeface="Arial Narrow" charset="0"/>
                <a:ea typeface="Arial Narrow" charset="0"/>
                <a:cs typeface="Arial Narrow" charset="0"/>
              </a:rPr>
              <a:t>Sensor Data </a:t>
            </a:r>
            <a:r>
              <a:rPr lang="en-US" sz="5400" dirty="0" smtClean="0">
                <a:solidFill>
                  <a:srgbClr val="000000"/>
                </a:solidFill>
                <a:latin typeface="Arial Narrow" charset="0"/>
                <a:ea typeface="Arial Narrow" charset="0"/>
                <a:cs typeface="Arial Narrow" charset="0"/>
              </a:rPr>
              <a:t>Aggregation</a:t>
            </a:r>
            <a:endParaRPr lang="en-US" sz="5400" dirty="0">
              <a:solidFill>
                <a:srgbClr val="000000"/>
              </a:solidFill>
              <a:latin typeface="Arial Narrow" charset="0"/>
              <a:ea typeface="Arial Narrow" charset="0"/>
              <a:cs typeface="Arial Narrow" charset="0"/>
            </a:endParaRPr>
          </a:p>
        </p:txBody>
      </p:sp>
      <p:cxnSp>
        <p:nvCxnSpPr>
          <p:cNvPr id="6" name="Straight Arrow Connector 5"/>
          <p:cNvCxnSpPr/>
          <p:nvPr/>
        </p:nvCxnSpPr>
        <p:spPr>
          <a:xfrm>
            <a:off x="1510535" y="2630851"/>
            <a:ext cx="538480" cy="132080"/>
          </a:xfrm>
          <a:prstGeom prst="straightConnector1">
            <a:avLst/>
          </a:prstGeom>
          <a:ln w="38100" cmpd="sng">
            <a:solidFill>
              <a:srgbClr val="727300"/>
            </a:solidFill>
            <a:headEnd type="none"/>
            <a:tailEnd type="triangle"/>
          </a:ln>
          <a:effectLst>
            <a:glow rad="101600">
              <a:srgbClr val="FFFF00">
                <a:alpha val="75000"/>
              </a:srgbClr>
            </a:glow>
          </a:effectLst>
        </p:spPr>
        <p:style>
          <a:lnRef idx="2">
            <a:schemeClr val="dk1"/>
          </a:lnRef>
          <a:fillRef idx="0">
            <a:schemeClr val="dk1"/>
          </a:fillRef>
          <a:effectRef idx="1">
            <a:schemeClr val="dk1"/>
          </a:effectRef>
          <a:fontRef idx="minor">
            <a:schemeClr val="tx1"/>
          </a:fontRef>
        </p:style>
      </p:cxnSp>
      <p:sp>
        <p:nvSpPr>
          <p:cNvPr id="12" name="Document 11"/>
          <p:cNvSpPr/>
          <p:nvPr/>
        </p:nvSpPr>
        <p:spPr>
          <a:xfrm>
            <a:off x="2963708" y="3412274"/>
            <a:ext cx="793582" cy="738748"/>
          </a:xfrm>
          <a:prstGeom prst="flowChartDocument">
            <a:avLst/>
          </a:prstGeom>
          <a:noFill/>
          <a:ln>
            <a:solidFill>
              <a:srgbClr val="727300"/>
            </a:solidFill>
          </a:ln>
          <a:effectLst>
            <a:glow rad="101600">
              <a:srgbClr val="FFFF00">
                <a:alpha val="75000"/>
              </a:srgbClr>
            </a:glow>
            <a:outerShdw blurRad="31750" dist="25400" dir="5400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1271057" y="3032423"/>
            <a:ext cx="777958" cy="379851"/>
          </a:xfrm>
          <a:prstGeom prst="straightConnector1">
            <a:avLst/>
          </a:prstGeom>
          <a:ln w="38100" cmpd="sng">
            <a:solidFill>
              <a:srgbClr val="727300"/>
            </a:solidFill>
            <a:headEnd type="none"/>
            <a:tailEnd type="triangle"/>
          </a:ln>
          <a:effectLst>
            <a:glow rad="101600">
              <a:srgbClr val="FFFF00">
                <a:alpha val="75000"/>
              </a:srgbClr>
            </a:glow>
          </a:effectLst>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V="1">
            <a:off x="1271057" y="3412274"/>
            <a:ext cx="828024" cy="1462549"/>
          </a:xfrm>
          <a:prstGeom prst="straightConnector1">
            <a:avLst/>
          </a:prstGeom>
          <a:ln w="38100" cmpd="sng">
            <a:solidFill>
              <a:srgbClr val="727300"/>
            </a:solidFill>
            <a:headEnd type="none"/>
            <a:tailEnd type="triangle"/>
          </a:ln>
          <a:effectLst>
            <a:glow rad="101600">
              <a:srgbClr val="FFFF00">
                <a:alpha val="75000"/>
              </a:srgbClr>
            </a:glow>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21033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Rectangle 1039"/>
          <p:cNvSpPr/>
          <p:nvPr/>
        </p:nvSpPr>
        <p:spPr>
          <a:xfrm>
            <a:off x="5114917" y="4516748"/>
            <a:ext cx="3796327" cy="21084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latin typeface="Arial Narrow" charset="0"/>
                <a:ea typeface="Arial Narrow" charset="0"/>
                <a:cs typeface="Arial Narrow" charset="0"/>
              </a:rPr>
              <a:t>Sensor Data Aggregation</a:t>
            </a:r>
            <a:endParaRPr lang="en-US" dirty="0">
              <a:latin typeface="Arial Narrow" charset="0"/>
              <a:ea typeface="Arial Narrow" charset="0"/>
              <a:cs typeface="Arial Narrow" charset="0"/>
            </a:endParaRPr>
          </a:p>
        </p:txBody>
      </p:sp>
      <p:sp>
        <p:nvSpPr>
          <p:cNvPr id="3" name="TextBox 2"/>
          <p:cNvSpPr txBox="1"/>
          <p:nvPr/>
        </p:nvSpPr>
        <p:spPr>
          <a:xfrm>
            <a:off x="473242" y="1515978"/>
            <a:ext cx="3505200" cy="3693319"/>
          </a:xfrm>
          <a:prstGeom prst="rect">
            <a:avLst/>
          </a:prstGeom>
          <a:noFill/>
        </p:spPr>
        <p:txBody>
          <a:bodyPr wrap="square" rtlCol="0">
            <a:spAutoFit/>
          </a:bodyPr>
          <a:lstStyle/>
          <a:p>
            <a:pPr marL="285750" indent="-285750">
              <a:buFont typeface="Arial" charset="0"/>
              <a:buChar char="•"/>
            </a:pPr>
            <a:r>
              <a:rPr lang="en-US" dirty="0" smtClean="0">
                <a:latin typeface="Arial" charset="0"/>
                <a:ea typeface="Arial" charset="0"/>
                <a:cs typeface="Arial" charset="0"/>
              </a:rPr>
              <a:t>Transfer of data from field sites to a central location</a:t>
            </a:r>
          </a:p>
          <a:p>
            <a:pPr marL="285750" indent="-285750">
              <a:buFont typeface="Arial" charset="0"/>
              <a:buChar char="•"/>
            </a:pPr>
            <a:r>
              <a:rPr lang="en-US" dirty="0" smtClean="0">
                <a:latin typeface="Arial" charset="0"/>
                <a:ea typeface="Arial" charset="0"/>
                <a:cs typeface="Arial" charset="0"/>
              </a:rPr>
              <a:t>Management of telemetry connections</a:t>
            </a:r>
          </a:p>
          <a:p>
            <a:pPr marL="285750" indent="-285750">
              <a:buFont typeface="Arial" charset="0"/>
              <a:buChar char="•"/>
            </a:pPr>
            <a:r>
              <a:rPr lang="en-US" dirty="0" smtClean="0">
                <a:latin typeface="Arial" charset="0"/>
                <a:ea typeface="Arial" charset="0"/>
                <a:cs typeface="Arial" charset="0"/>
              </a:rPr>
              <a:t>Monitoring of communication status</a:t>
            </a:r>
          </a:p>
          <a:p>
            <a:pPr marL="285750" indent="-285750">
              <a:buFont typeface="Arial" charset="0"/>
              <a:buChar char="•"/>
            </a:pPr>
            <a:endParaRPr lang="en-US" dirty="0">
              <a:latin typeface="Arial" charset="0"/>
              <a:ea typeface="Arial" charset="0"/>
              <a:cs typeface="Arial" charset="0"/>
            </a:endParaRPr>
          </a:p>
          <a:p>
            <a:r>
              <a:rPr lang="en-US" b="1" dirty="0" smtClean="0">
                <a:latin typeface="Arial" charset="0"/>
                <a:ea typeface="Arial" charset="0"/>
                <a:cs typeface="Arial" charset="0"/>
              </a:rPr>
              <a:t>Unique challenges</a:t>
            </a:r>
          </a:p>
          <a:p>
            <a:pPr marL="285750" indent="-285750">
              <a:buFont typeface="Arial" charset="0"/>
              <a:buChar char="•"/>
            </a:pPr>
            <a:r>
              <a:rPr lang="en-US" dirty="0" smtClean="0">
                <a:latin typeface="Arial" charset="0"/>
                <a:ea typeface="Arial" charset="0"/>
                <a:cs typeface="Arial" charset="0"/>
              </a:rPr>
              <a:t>Different systems for different equipment manufacturers</a:t>
            </a:r>
          </a:p>
          <a:p>
            <a:pPr marL="285750" indent="-285750">
              <a:buFont typeface="Arial" charset="0"/>
              <a:buChar char="•"/>
            </a:pPr>
            <a:r>
              <a:rPr lang="en-US" dirty="0" smtClean="0">
                <a:latin typeface="Arial" charset="0"/>
                <a:ea typeface="Arial" charset="0"/>
                <a:cs typeface="Arial" charset="0"/>
              </a:rPr>
              <a:t>Multiple types of telemetry (radio, cellular)</a:t>
            </a:r>
          </a:p>
          <a:p>
            <a:pPr marL="285750" indent="-285750">
              <a:buFont typeface="Arial" charset="0"/>
              <a:buChar char="•"/>
            </a:pPr>
            <a:r>
              <a:rPr lang="en-US" dirty="0" smtClean="0">
                <a:latin typeface="Arial" charset="0"/>
                <a:ea typeface="Arial" charset="0"/>
                <a:cs typeface="Arial" charset="0"/>
              </a:rPr>
              <a:t>Low-level hardware access</a:t>
            </a:r>
          </a:p>
        </p:txBody>
      </p:sp>
      <p:sp>
        <p:nvSpPr>
          <p:cNvPr id="4" name="TextBox 3"/>
          <p:cNvSpPr txBox="1"/>
          <p:nvPr/>
        </p:nvSpPr>
        <p:spPr>
          <a:xfrm>
            <a:off x="4387517" y="1596189"/>
            <a:ext cx="4299284" cy="1754326"/>
          </a:xfrm>
          <a:prstGeom prst="rect">
            <a:avLst/>
          </a:prstGeom>
          <a:noFill/>
        </p:spPr>
        <p:txBody>
          <a:bodyPr wrap="square" rtlCol="0">
            <a:spAutoFit/>
          </a:bodyPr>
          <a:lstStyle/>
          <a:p>
            <a:r>
              <a:rPr lang="en-US" b="1" dirty="0" smtClean="0">
                <a:latin typeface="Arial" charset="0"/>
                <a:ea typeface="Arial" charset="0"/>
                <a:cs typeface="Arial" charset="0"/>
              </a:rPr>
              <a:t>Our approach:</a:t>
            </a:r>
          </a:p>
          <a:p>
            <a:pPr marL="285750" indent="-285750">
              <a:buFont typeface="Arial" charset="0"/>
              <a:buChar char="•"/>
            </a:pPr>
            <a:r>
              <a:rPr lang="en-US" dirty="0" smtClean="0">
                <a:latin typeface="Arial" charset="0"/>
                <a:ea typeface="Arial" charset="0"/>
                <a:cs typeface="Arial" charset="0"/>
              </a:rPr>
              <a:t>Use manufacturers’ software to manage communications</a:t>
            </a:r>
          </a:p>
          <a:p>
            <a:pPr marL="285750" indent="-285750">
              <a:buFont typeface="Arial" charset="0"/>
              <a:buChar char="•"/>
            </a:pPr>
            <a:r>
              <a:rPr lang="en-US" dirty="0" smtClean="0">
                <a:latin typeface="Arial" charset="0"/>
                <a:ea typeface="Arial" charset="0"/>
                <a:cs typeface="Arial" charset="0"/>
              </a:rPr>
              <a:t>Use CSV format as a common denominator </a:t>
            </a:r>
          </a:p>
          <a:p>
            <a:endParaRPr lang="en-US" dirty="0"/>
          </a:p>
        </p:txBody>
      </p:sp>
      <p:pic>
        <p:nvPicPr>
          <p:cNvPr id="5" name="Picture 4"/>
          <p:cNvPicPr>
            <a:picLocks noChangeAspect="1"/>
          </p:cNvPicPr>
          <p:nvPr/>
        </p:nvPicPr>
        <p:blipFill>
          <a:blip r:embed="rId2"/>
          <a:stretch>
            <a:fillRect/>
          </a:stretch>
        </p:blipFill>
        <p:spPr>
          <a:xfrm flipH="1">
            <a:off x="5528757" y="4759764"/>
            <a:ext cx="1217646" cy="1217646"/>
          </a:xfrm>
          <a:prstGeom prst="rect">
            <a:avLst/>
          </a:prstGeom>
        </p:spPr>
      </p:pic>
      <p:sp>
        <p:nvSpPr>
          <p:cNvPr id="6" name="TextBox 5"/>
          <p:cNvSpPr txBox="1"/>
          <p:nvPr/>
        </p:nvSpPr>
        <p:spPr>
          <a:xfrm>
            <a:off x="7201011" y="6155472"/>
            <a:ext cx="1710233" cy="369332"/>
          </a:xfrm>
          <a:prstGeom prst="rect">
            <a:avLst/>
          </a:prstGeom>
          <a:noFill/>
        </p:spPr>
        <p:txBody>
          <a:bodyPr wrap="square" rtlCol="0">
            <a:spAutoFit/>
          </a:bodyPr>
          <a:lstStyle/>
          <a:p>
            <a:r>
              <a:rPr lang="en-US" smtClean="0"/>
              <a:t>Loggernet</a:t>
            </a:r>
            <a:r>
              <a:rPr lang="en-US" dirty="0" smtClean="0"/>
              <a:t> Server</a:t>
            </a:r>
            <a:endParaRPr lang="en-US" dirty="0"/>
          </a:p>
        </p:txBody>
      </p:sp>
      <p:grpSp>
        <p:nvGrpSpPr>
          <p:cNvPr id="12" name="Group 166"/>
          <p:cNvGrpSpPr/>
          <p:nvPr/>
        </p:nvGrpSpPr>
        <p:grpSpPr>
          <a:xfrm>
            <a:off x="4167015" y="3184875"/>
            <a:ext cx="723039" cy="1176997"/>
            <a:chOff x="152400" y="228600"/>
            <a:chExt cx="914400" cy="1524000"/>
          </a:xfrm>
          <a:effectLst/>
        </p:grpSpPr>
        <p:sp>
          <p:nvSpPr>
            <p:cNvPr id="13" name="Rectangle 12"/>
            <p:cNvSpPr/>
            <p:nvPr/>
          </p:nvSpPr>
          <p:spPr>
            <a:xfrm>
              <a:off x="263236" y="682557"/>
              <a:ext cx="775855" cy="32426"/>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68036" y="682557"/>
              <a:ext cx="27709" cy="1070043"/>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78873" y="682557"/>
              <a:ext cx="27709" cy="1070043"/>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Process 96"/>
            <p:cNvSpPr/>
            <p:nvPr/>
          </p:nvSpPr>
          <p:spPr>
            <a:xfrm>
              <a:off x="631180" y="228600"/>
              <a:ext cx="16625" cy="453957"/>
            </a:xfrm>
            <a:prstGeom prst="flowChartProcess">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rot="16200000" flipH="1">
              <a:off x="517923" y="746524"/>
              <a:ext cx="231843" cy="103909"/>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550892" y="1019240"/>
              <a:ext cx="277732" cy="18802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514534" y="1315003"/>
              <a:ext cx="259404" cy="9698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514534" y="1574407"/>
              <a:ext cx="259404" cy="9698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flipV="1">
              <a:off x="514534" y="763769"/>
              <a:ext cx="259404" cy="9698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451627" y="1017945"/>
              <a:ext cx="261519" cy="206829"/>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H="1" flipV="1">
              <a:off x="506976" y="1282577"/>
              <a:ext cx="259404" cy="9698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flipV="1">
              <a:off x="507817" y="1562616"/>
              <a:ext cx="259404" cy="9698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Flowchart: Process 105"/>
            <p:cNvSpPr/>
            <p:nvPr/>
          </p:nvSpPr>
          <p:spPr>
            <a:xfrm>
              <a:off x="900545" y="520430"/>
              <a:ext cx="16625" cy="194553"/>
            </a:xfrm>
            <a:prstGeom prst="flowChartProcess">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38"/>
            <p:cNvGrpSpPr/>
            <p:nvPr/>
          </p:nvGrpSpPr>
          <p:grpSpPr>
            <a:xfrm>
              <a:off x="761992" y="455579"/>
              <a:ext cx="304798" cy="97277"/>
              <a:chOff x="1676400" y="990600"/>
              <a:chExt cx="838200" cy="228600"/>
            </a:xfrm>
            <a:solidFill>
              <a:schemeClr val="tx1"/>
            </a:solidFill>
          </p:grpSpPr>
          <p:sp>
            <p:nvSpPr>
              <p:cNvPr id="31" name="Rectangle 30"/>
              <p:cNvSpPr/>
              <p:nvPr/>
            </p:nvSpPr>
            <p:spPr>
              <a:xfrm>
                <a:off x="1895764" y="1097281"/>
                <a:ext cx="381000"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676400" y="99060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286000" y="99060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lowchart: Process 107"/>
            <p:cNvSpPr/>
            <p:nvPr/>
          </p:nvSpPr>
          <p:spPr>
            <a:xfrm>
              <a:off x="346364" y="520430"/>
              <a:ext cx="16625" cy="194553"/>
            </a:xfrm>
            <a:prstGeom prst="flowChartProcess">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35527" y="488004"/>
              <a:ext cx="221673" cy="3242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p:cNvSpPr/>
            <p:nvPr/>
          </p:nvSpPr>
          <p:spPr>
            <a:xfrm>
              <a:off x="152400" y="358302"/>
              <a:ext cx="166255" cy="16212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Process 110"/>
            <p:cNvSpPr/>
            <p:nvPr/>
          </p:nvSpPr>
          <p:spPr>
            <a:xfrm>
              <a:off x="478971" y="1089991"/>
              <a:ext cx="304800" cy="324256"/>
            </a:xfrm>
            <a:prstGeom prst="flowChartProcess">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2225842" y="5707434"/>
            <a:ext cx="1875679" cy="720683"/>
            <a:chOff x="304800" y="1752600"/>
            <a:chExt cx="2362200" cy="766465"/>
          </a:xfrm>
        </p:grpSpPr>
        <p:grpSp>
          <p:nvGrpSpPr>
            <p:cNvPr id="35" name="Group 34"/>
            <p:cNvGrpSpPr/>
            <p:nvPr/>
          </p:nvGrpSpPr>
          <p:grpSpPr>
            <a:xfrm rot="16200000">
              <a:off x="2119985" y="1529909"/>
              <a:ext cx="191615" cy="636997"/>
              <a:chOff x="7156634" y="4191000"/>
              <a:chExt cx="465128" cy="1981200"/>
            </a:xfrm>
          </p:grpSpPr>
          <p:sp>
            <p:nvSpPr>
              <p:cNvPr id="79" name="Can 78"/>
              <p:cNvSpPr/>
              <p:nvPr/>
            </p:nvSpPr>
            <p:spPr>
              <a:xfrm>
                <a:off x="7162800" y="4191000"/>
                <a:ext cx="457200" cy="1981200"/>
              </a:xfrm>
              <a:prstGeom prst="ca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91440" bIns="457200" rtlCol="0" anchor="ctr" anchorCtr="0"/>
              <a:lstStyle/>
              <a:p>
                <a:pPr algn="ctr"/>
                <a:endParaRPr lang="en-US" sz="2400" dirty="0">
                  <a:solidFill>
                    <a:schemeClr val="tx1"/>
                  </a:solidFill>
                </a:endParaRPr>
              </a:p>
            </p:txBody>
          </p:sp>
          <p:sp>
            <p:nvSpPr>
              <p:cNvPr id="80" name="Freeform 79"/>
              <p:cNvSpPr/>
              <p:nvPr/>
            </p:nvSpPr>
            <p:spPr>
              <a:xfrm>
                <a:off x="7156634" y="5638800"/>
                <a:ext cx="465128" cy="56379"/>
              </a:xfrm>
              <a:custGeom>
                <a:avLst/>
                <a:gdLst>
                  <a:gd name="connsiteX0" fmla="*/ 0 w 465128"/>
                  <a:gd name="connsiteY0" fmla="*/ 0 h 56379"/>
                  <a:gd name="connsiteX1" fmla="*/ 126853 w 465128"/>
                  <a:gd name="connsiteY1" fmla="*/ 47570 h 56379"/>
                  <a:gd name="connsiteX2" fmla="*/ 306561 w 465128"/>
                  <a:gd name="connsiteY2" fmla="*/ 52855 h 56379"/>
                  <a:gd name="connsiteX3" fmla="*/ 417558 w 465128"/>
                  <a:gd name="connsiteY3" fmla="*/ 36999 h 56379"/>
                  <a:gd name="connsiteX4" fmla="*/ 465128 w 465128"/>
                  <a:gd name="connsiteY4" fmla="*/ 5285 h 5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128" h="56379">
                    <a:moveTo>
                      <a:pt x="0" y="0"/>
                    </a:moveTo>
                    <a:cubicBezTo>
                      <a:pt x="37880" y="19380"/>
                      <a:pt x="75760" y="38761"/>
                      <a:pt x="126853" y="47570"/>
                    </a:cubicBezTo>
                    <a:cubicBezTo>
                      <a:pt x="177946" y="56379"/>
                      <a:pt x="258110" y="54617"/>
                      <a:pt x="306561" y="52855"/>
                    </a:cubicBezTo>
                    <a:cubicBezTo>
                      <a:pt x="355012" y="51093"/>
                      <a:pt x="391130" y="44927"/>
                      <a:pt x="417558" y="36999"/>
                    </a:cubicBezTo>
                    <a:cubicBezTo>
                      <a:pt x="443986" y="29071"/>
                      <a:pt x="454557" y="17178"/>
                      <a:pt x="465128" y="5285"/>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Oval 80"/>
              <p:cNvSpPr/>
              <p:nvPr/>
            </p:nvSpPr>
            <p:spPr>
              <a:xfrm>
                <a:off x="7239000" y="5791200"/>
                <a:ext cx="76200" cy="3048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467600" y="5791200"/>
                <a:ext cx="76200" cy="3048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p:cNvGrpSpPr/>
            <p:nvPr/>
          </p:nvGrpSpPr>
          <p:grpSpPr>
            <a:xfrm rot="16200000">
              <a:off x="2066902" y="2131299"/>
              <a:ext cx="191616" cy="583915"/>
              <a:chOff x="7156634" y="4191000"/>
              <a:chExt cx="465128" cy="1981200"/>
            </a:xfrm>
          </p:grpSpPr>
          <p:sp>
            <p:nvSpPr>
              <p:cNvPr id="75" name="Can 74"/>
              <p:cNvSpPr/>
              <p:nvPr/>
            </p:nvSpPr>
            <p:spPr>
              <a:xfrm>
                <a:off x="7162800" y="4191000"/>
                <a:ext cx="457200" cy="1981200"/>
              </a:xfrm>
              <a:prstGeom prst="ca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91440" bIns="457200" rtlCol="0" anchor="ctr" anchorCtr="0"/>
              <a:lstStyle/>
              <a:p>
                <a:pPr algn="ctr"/>
                <a:endParaRPr lang="en-US" sz="2400" dirty="0">
                  <a:solidFill>
                    <a:schemeClr val="tx1"/>
                  </a:solidFill>
                </a:endParaRPr>
              </a:p>
            </p:txBody>
          </p:sp>
          <p:sp>
            <p:nvSpPr>
              <p:cNvPr id="76" name="Freeform 75"/>
              <p:cNvSpPr/>
              <p:nvPr/>
            </p:nvSpPr>
            <p:spPr>
              <a:xfrm>
                <a:off x="7156634" y="5638800"/>
                <a:ext cx="465128" cy="56379"/>
              </a:xfrm>
              <a:custGeom>
                <a:avLst/>
                <a:gdLst>
                  <a:gd name="connsiteX0" fmla="*/ 0 w 465128"/>
                  <a:gd name="connsiteY0" fmla="*/ 0 h 56379"/>
                  <a:gd name="connsiteX1" fmla="*/ 126853 w 465128"/>
                  <a:gd name="connsiteY1" fmla="*/ 47570 h 56379"/>
                  <a:gd name="connsiteX2" fmla="*/ 306561 w 465128"/>
                  <a:gd name="connsiteY2" fmla="*/ 52855 h 56379"/>
                  <a:gd name="connsiteX3" fmla="*/ 417558 w 465128"/>
                  <a:gd name="connsiteY3" fmla="*/ 36999 h 56379"/>
                  <a:gd name="connsiteX4" fmla="*/ 465128 w 465128"/>
                  <a:gd name="connsiteY4" fmla="*/ 5285 h 5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128" h="56379">
                    <a:moveTo>
                      <a:pt x="0" y="0"/>
                    </a:moveTo>
                    <a:cubicBezTo>
                      <a:pt x="37880" y="19380"/>
                      <a:pt x="75760" y="38761"/>
                      <a:pt x="126853" y="47570"/>
                    </a:cubicBezTo>
                    <a:cubicBezTo>
                      <a:pt x="177946" y="56379"/>
                      <a:pt x="258110" y="54617"/>
                      <a:pt x="306561" y="52855"/>
                    </a:cubicBezTo>
                    <a:cubicBezTo>
                      <a:pt x="355012" y="51093"/>
                      <a:pt x="391130" y="44927"/>
                      <a:pt x="417558" y="36999"/>
                    </a:cubicBezTo>
                    <a:cubicBezTo>
                      <a:pt x="443986" y="29071"/>
                      <a:pt x="454557" y="17178"/>
                      <a:pt x="465128" y="5285"/>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Oval 76"/>
              <p:cNvSpPr/>
              <p:nvPr/>
            </p:nvSpPr>
            <p:spPr>
              <a:xfrm>
                <a:off x="7239000" y="5791200"/>
                <a:ext cx="76200" cy="3048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467600" y="5791200"/>
                <a:ext cx="76200" cy="3048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rot="16200000">
              <a:off x="2265964" y="1830604"/>
              <a:ext cx="191616" cy="610456"/>
              <a:chOff x="7156634" y="4191000"/>
              <a:chExt cx="465128" cy="1981200"/>
            </a:xfrm>
          </p:grpSpPr>
          <p:sp>
            <p:nvSpPr>
              <p:cNvPr id="71" name="Can 70"/>
              <p:cNvSpPr/>
              <p:nvPr/>
            </p:nvSpPr>
            <p:spPr>
              <a:xfrm>
                <a:off x="7162800" y="4191000"/>
                <a:ext cx="457200" cy="1981200"/>
              </a:xfrm>
              <a:prstGeom prst="ca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91440" bIns="457200" rtlCol="0" anchor="ctr" anchorCtr="0"/>
              <a:lstStyle/>
              <a:p>
                <a:pPr algn="ctr"/>
                <a:endParaRPr lang="en-US" sz="2400" dirty="0">
                  <a:solidFill>
                    <a:schemeClr val="tx1"/>
                  </a:solidFill>
                </a:endParaRPr>
              </a:p>
            </p:txBody>
          </p:sp>
          <p:sp>
            <p:nvSpPr>
              <p:cNvPr id="72" name="Freeform 71"/>
              <p:cNvSpPr/>
              <p:nvPr/>
            </p:nvSpPr>
            <p:spPr>
              <a:xfrm>
                <a:off x="7156634" y="5638800"/>
                <a:ext cx="465128" cy="56379"/>
              </a:xfrm>
              <a:custGeom>
                <a:avLst/>
                <a:gdLst>
                  <a:gd name="connsiteX0" fmla="*/ 0 w 465128"/>
                  <a:gd name="connsiteY0" fmla="*/ 0 h 56379"/>
                  <a:gd name="connsiteX1" fmla="*/ 126853 w 465128"/>
                  <a:gd name="connsiteY1" fmla="*/ 47570 h 56379"/>
                  <a:gd name="connsiteX2" fmla="*/ 306561 w 465128"/>
                  <a:gd name="connsiteY2" fmla="*/ 52855 h 56379"/>
                  <a:gd name="connsiteX3" fmla="*/ 417558 w 465128"/>
                  <a:gd name="connsiteY3" fmla="*/ 36999 h 56379"/>
                  <a:gd name="connsiteX4" fmla="*/ 465128 w 465128"/>
                  <a:gd name="connsiteY4" fmla="*/ 5285 h 5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128" h="56379">
                    <a:moveTo>
                      <a:pt x="0" y="0"/>
                    </a:moveTo>
                    <a:cubicBezTo>
                      <a:pt x="37880" y="19380"/>
                      <a:pt x="75760" y="38761"/>
                      <a:pt x="126853" y="47570"/>
                    </a:cubicBezTo>
                    <a:cubicBezTo>
                      <a:pt x="177946" y="56379"/>
                      <a:pt x="258110" y="54617"/>
                      <a:pt x="306561" y="52855"/>
                    </a:cubicBezTo>
                    <a:cubicBezTo>
                      <a:pt x="355012" y="51093"/>
                      <a:pt x="391130" y="44927"/>
                      <a:pt x="417558" y="36999"/>
                    </a:cubicBezTo>
                    <a:cubicBezTo>
                      <a:pt x="443986" y="29071"/>
                      <a:pt x="454557" y="17178"/>
                      <a:pt x="465128" y="5285"/>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Oval 72"/>
              <p:cNvSpPr/>
              <p:nvPr/>
            </p:nvSpPr>
            <p:spPr>
              <a:xfrm>
                <a:off x="7239000" y="5791200"/>
                <a:ext cx="76200" cy="3048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7467600" y="5791200"/>
                <a:ext cx="76200" cy="3048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Cube 37"/>
            <p:cNvSpPr/>
            <p:nvPr/>
          </p:nvSpPr>
          <p:spPr>
            <a:xfrm rot="10800000">
              <a:off x="304800" y="1784536"/>
              <a:ext cx="1327078" cy="702593"/>
            </a:xfrm>
            <a:prstGeom prst="cube">
              <a:avLst>
                <a:gd name="adj" fmla="val 13666"/>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1233755" y="1886671"/>
              <a:ext cx="238874" cy="127744"/>
              <a:chOff x="3291230" y="3940455"/>
              <a:chExt cx="685800" cy="304800"/>
            </a:xfrm>
          </p:grpSpPr>
          <p:sp>
            <p:nvSpPr>
              <p:cNvPr id="61" name="Trapezoid 60"/>
              <p:cNvSpPr/>
              <p:nvPr/>
            </p:nvSpPr>
            <p:spPr>
              <a:xfrm rot="10800000">
                <a:off x="3291230" y="3940455"/>
                <a:ext cx="685800" cy="304800"/>
              </a:xfrm>
              <a:prstGeom prst="trapezoid">
                <a:avLst>
                  <a:gd name="adj" fmla="val 1780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352800" y="4005072"/>
                <a:ext cx="45719" cy="4571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3480699" y="4005072"/>
                <a:ext cx="45719" cy="4571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611343" y="4005072"/>
                <a:ext cx="45719" cy="4571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3741963" y="4005072"/>
                <a:ext cx="45719" cy="4571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3858990" y="4005072"/>
                <a:ext cx="45719" cy="4571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3418116" y="4138425"/>
                <a:ext cx="45719" cy="4571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548760" y="4138425"/>
                <a:ext cx="45719" cy="4571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679380" y="4138425"/>
                <a:ext cx="45719" cy="4571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3796407" y="4138425"/>
                <a:ext cx="45719" cy="4571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517133" y="2135832"/>
              <a:ext cx="1008579" cy="159680"/>
              <a:chOff x="1219200" y="3352800"/>
              <a:chExt cx="2895600" cy="381000"/>
            </a:xfrm>
          </p:grpSpPr>
          <p:sp>
            <p:nvSpPr>
              <p:cNvPr id="51" name="Rectangle 50"/>
              <p:cNvSpPr/>
              <p:nvPr/>
            </p:nvSpPr>
            <p:spPr>
              <a:xfrm>
                <a:off x="1219200" y="3352800"/>
                <a:ext cx="2895600" cy="3810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402997" y="34290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707796" y="34290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2012595" y="34290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2317395" y="34290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622197" y="34290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926996" y="34290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231796" y="34290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536595" y="34290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841395" y="34290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517133" y="1880344"/>
              <a:ext cx="557373" cy="159680"/>
              <a:chOff x="1219200" y="3886200"/>
              <a:chExt cx="1600200" cy="381000"/>
            </a:xfrm>
          </p:grpSpPr>
          <p:sp>
            <p:nvSpPr>
              <p:cNvPr id="45" name="Rectangle 44"/>
              <p:cNvSpPr/>
              <p:nvPr/>
            </p:nvSpPr>
            <p:spPr>
              <a:xfrm>
                <a:off x="1219200" y="3886200"/>
                <a:ext cx="1600200" cy="3810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380468" y="39624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685267" y="39624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990066" y="39624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294868" y="39624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599668" y="39624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Curved Connector 41"/>
            <p:cNvCxnSpPr/>
            <p:nvPr/>
          </p:nvCxnSpPr>
          <p:spPr>
            <a:xfrm flipV="1">
              <a:off x="1525712" y="1847500"/>
              <a:ext cx="371582" cy="368173"/>
            </a:xfrm>
            <a:prstGeom prst="curvedConnector3">
              <a:avLst>
                <a:gd name="adj1" fmla="val 50000"/>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Curved Connector 42"/>
            <p:cNvCxnSpPr/>
            <p:nvPr/>
          </p:nvCxnSpPr>
          <p:spPr>
            <a:xfrm flipV="1">
              <a:off x="1525712" y="2134925"/>
              <a:ext cx="530832" cy="80747"/>
            </a:xfrm>
            <a:prstGeom prst="curvedConnector3">
              <a:avLst>
                <a:gd name="adj1" fmla="val 50000"/>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Curved Connector 43"/>
            <p:cNvCxnSpPr/>
            <p:nvPr/>
          </p:nvCxnSpPr>
          <p:spPr>
            <a:xfrm>
              <a:off x="1525712" y="2215672"/>
              <a:ext cx="345041" cy="206677"/>
            </a:xfrm>
            <a:prstGeom prst="curvedConnector3">
              <a:avLst>
                <a:gd name="adj1" fmla="val 50000"/>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6811122" y="2935831"/>
            <a:ext cx="1875679" cy="720683"/>
            <a:chOff x="304800" y="1752600"/>
            <a:chExt cx="2362200" cy="766465"/>
          </a:xfrm>
        </p:grpSpPr>
        <p:grpSp>
          <p:nvGrpSpPr>
            <p:cNvPr id="84" name="Group 83"/>
            <p:cNvGrpSpPr/>
            <p:nvPr/>
          </p:nvGrpSpPr>
          <p:grpSpPr>
            <a:xfrm rot="16200000">
              <a:off x="2119985" y="1529909"/>
              <a:ext cx="191615" cy="636997"/>
              <a:chOff x="7156634" y="4191000"/>
              <a:chExt cx="465128" cy="1981200"/>
            </a:xfrm>
          </p:grpSpPr>
          <p:sp>
            <p:nvSpPr>
              <p:cNvPr id="128" name="Can 127"/>
              <p:cNvSpPr/>
              <p:nvPr/>
            </p:nvSpPr>
            <p:spPr>
              <a:xfrm>
                <a:off x="7162800" y="4191000"/>
                <a:ext cx="457200" cy="1981200"/>
              </a:xfrm>
              <a:prstGeom prst="ca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91440" bIns="457200" rtlCol="0" anchor="ctr" anchorCtr="0"/>
              <a:lstStyle/>
              <a:p>
                <a:pPr algn="ctr"/>
                <a:endParaRPr lang="en-US" sz="2400" dirty="0">
                  <a:solidFill>
                    <a:schemeClr val="tx1"/>
                  </a:solidFill>
                </a:endParaRPr>
              </a:p>
            </p:txBody>
          </p:sp>
          <p:sp>
            <p:nvSpPr>
              <p:cNvPr id="129" name="Freeform 128"/>
              <p:cNvSpPr/>
              <p:nvPr/>
            </p:nvSpPr>
            <p:spPr>
              <a:xfrm>
                <a:off x="7156634" y="5638800"/>
                <a:ext cx="465128" cy="56379"/>
              </a:xfrm>
              <a:custGeom>
                <a:avLst/>
                <a:gdLst>
                  <a:gd name="connsiteX0" fmla="*/ 0 w 465128"/>
                  <a:gd name="connsiteY0" fmla="*/ 0 h 56379"/>
                  <a:gd name="connsiteX1" fmla="*/ 126853 w 465128"/>
                  <a:gd name="connsiteY1" fmla="*/ 47570 h 56379"/>
                  <a:gd name="connsiteX2" fmla="*/ 306561 w 465128"/>
                  <a:gd name="connsiteY2" fmla="*/ 52855 h 56379"/>
                  <a:gd name="connsiteX3" fmla="*/ 417558 w 465128"/>
                  <a:gd name="connsiteY3" fmla="*/ 36999 h 56379"/>
                  <a:gd name="connsiteX4" fmla="*/ 465128 w 465128"/>
                  <a:gd name="connsiteY4" fmla="*/ 5285 h 5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128" h="56379">
                    <a:moveTo>
                      <a:pt x="0" y="0"/>
                    </a:moveTo>
                    <a:cubicBezTo>
                      <a:pt x="37880" y="19380"/>
                      <a:pt x="75760" y="38761"/>
                      <a:pt x="126853" y="47570"/>
                    </a:cubicBezTo>
                    <a:cubicBezTo>
                      <a:pt x="177946" y="56379"/>
                      <a:pt x="258110" y="54617"/>
                      <a:pt x="306561" y="52855"/>
                    </a:cubicBezTo>
                    <a:cubicBezTo>
                      <a:pt x="355012" y="51093"/>
                      <a:pt x="391130" y="44927"/>
                      <a:pt x="417558" y="36999"/>
                    </a:cubicBezTo>
                    <a:cubicBezTo>
                      <a:pt x="443986" y="29071"/>
                      <a:pt x="454557" y="17178"/>
                      <a:pt x="465128" y="5285"/>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Oval 129"/>
              <p:cNvSpPr/>
              <p:nvPr/>
            </p:nvSpPr>
            <p:spPr>
              <a:xfrm>
                <a:off x="7239000" y="5791200"/>
                <a:ext cx="76200" cy="3048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7467600" y="5791200"/>
                <a:ext cx="76200" cy="3048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rot="16200000">
              <a:off x="2066902" y="2131299"/>
              <a:ext cx="191616" cy="583915"/>
              <a:chOff x="7156634" y="4191000"/>
              <a:chExt cx="465128" cy="1981200"/>
            </a:xfrm>
          </p:grpSpPr>
          <p:sp>
            <p:nvSpPr>
              <p:cNvPr id="124" name="Can 123"/>
              <p:cNvSpPr/>
              <p:nvPr/>
            </p:nvSpPr>
            <p:spPr>
              <a:xfrm>
                <a:off x="7162800" y="4191000"/>
                <a:ext cx="457200" cy="1981200"/>
              </a:xfrm>
              <a:prstGeom prst="ca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91440" bIns="457200" rtlCol="0" anchor="ctr" anchorCtr="0"/>
              <a:lstStyle/>
              <a:p>
                <a:pPr algn="ctr"/>
                <a:endParaRPr lang="en-US" sz="2400" dirty="0">
                  <a:solidFill>
                    <a:schemeClr val="tx1"/>
                  </a:solidFill>
                </a:endParaRPr>
              </a:p>
            </p:txBody>
          </p:sp>
          <p:sp>
            <p:nvSpPr>
              <p:cNvPr id="125" name="Freeform 124"/>
              <p:cNvSpPr/>
              <p:nvPr/>
            </p:nvSpPr>
            <p:spPr>
              <a:xfrm>
                <a:off x="7156634" y="5638800"/>
                <a:ext cx="465128" cy="56379"/>
              </a:xfrm>
              <a:custGeom>
                <a:avLst/>
                <a:gdLst>
                  <a:gd name="connsiteX0" fmla="*/ 0 w 465128"/>
                  <a:gd name="connsiteY0" fmla="*/ 0 h 56379"/>
                  <a:gd name="connsiteX1" fmla="*/ 126853 w 465128"/>
                  <a:gd name="connsiteY1" fmla="*/ 47570 h 56379"/>
                  <a:gd name="connsiteX2" fmla="*/ 306561 w 465128"/>
                  <a:gd name="connsiteY2" fmla="*/ 52855 h 56379"/>
                  <a:gd name="connsiteX3" fmla="*/ 417558 w 465128"/>
                  <a:gd name="connsiteY3" fmla="*/ 36999 h 56379"/>
                  <a:gd name="connsiteX4" fmla="*/ 465128 w 465128"/>
                  <a:gd name="connsiteY4" fmla="*/ 5285 h 5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128" h="56379">
                    <a:moveTo>
                      <a:pt x="0" y="0"/>
                    </a:moveTo>
                    <a:cubicBezTo>
                      <a:pt x="37880" y="19380"/>
                      <a:pt x="75760" y="38761"/>
                      <a:pt x="126853" y="47570"/>
                    </a:cubicBezTo>
                    <a:cubicBezTo>
                      <a:pt x="177946" y="56379"/>
                      <a:pt x="258110" y="54617"/>
                      <a:pt x="306561" y="52855"/>
                    </a:cubicBezTo>
                    <a:cubicBezTo>
                      <a:pt x="355012" y="51093"/>
                      <a:pt x="391130" y="44927"/>
                      <a:pt x="417558" y="36999"/>
                    </a:cubicBezTo>
                    <a:cubicBezTo>
                      <a:pt x="443986" y="29071"/>
                      <a:pt x="454557" y="17178"/>
                      <a:pt x="465128" y="5285"/>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Oval 125"/>
              <p:cNvSpPr/>
              <p:nvPr/>
            </p:nvSpPr>
            <p:spPr>
              <a:xfrm>
                <a:off x="7239000" y="5791200"/>
                <a:ext cx="76200" cy="3048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7467600" y="5791200"/>
                <a:ext cx="76200" cy="3048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p:cNvGrpSpPr/>
            <p:nvPr/>
          </p:nvGrpSpPr>
          <p:grpSpPr>
            <a:xfrm rot="16200000">
              <a:off x="2265964" y="1830604"/>
              <a:ext cx="191616" cy="610456"/>
              <a:chOff x="7156634" y="4191000"/>
              <a:chExt cx="465128" cy="1981200"/>
            </a:xfrm>
          </p:grpSpPr>
          <p:sp>
            <p:nvSpPr>
              <p:cNvPr id="120" name="Can 119"/>
              <p:cNvSpPr/>
              <p:nvPr/>
            </p:nvSpPr>
            <p:spPr>
              <a:xfrm>
                <a:off x="7162800" y="4191000"/>
                <a:ext cx="457200" cy="1981200"/>
              </a:xfrm>
              <a:prstGeom prst="ca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91440" bIns="457200" rtlCol="0" anchor="ctr" anchorCtr="0"/>
              <a:lstStyle/>
              <a:p>
                <a:pPr algn="ctr"/>
                <a:endParaRPr lang="en-US" sz="2400" dirty="0">
                  <a:solidFill>
                    <a:schemeClr val="tx1"/>
                  </a:solidFill>
                </a:endParaRPr>
              </a:p>
            </p:txBody>
          </p:sp>
          <p:sp>
            <p:nvSpPr>
              <p:cNvPr id="121" name="Freeform 120"/>
              <p:cNvSpPr/>
              <p:nvPr/>
            </p:nvSpPr>
            <p:spPr>
              <a:xfrm>
                <a:off x="7156634" y="5638800"/>
                <a:ext cx="465128" cy="56379"/>
              </a:xfrm>
              <a:custGeom>
                <a:avLst/>
                <a:gdLst>
                  <a:gd name="connsiteX0" fmla="*/ 0 w 465128"/>
                  <a:gd name="connsiteY0" fmla="*/ 0 h 56379"/>
                  <a:gd name="connsiteX1" fmla="*/ 126853 w 465128"/>
                  <a:gd name="connsiteY1" fmla="*/ 47570 h 56379"/>
                  <a:gd name="connsiteX2" fmla="*/ 306561 w 465128"/>
                  <a:gd name="connsiteY2" fmla="*/ 52855 h 56379"/>
                  <a:gd name="connsiteX3" fmla="*/ 417558 w 465128"/>
                  <a:gd name="connsiteY3" fmla="*/ 36999 h 56379"/>
                  <a:gd name="connsiteX4" fmla="*/ 465128 w 465128"/>
                  <a:gd name="connsiteY4" fmla="*/ 5285 h 5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128" h="56379">
                    <a:moveTo>
                      <a:pt x="0" y="0"/>
                    </a:moveTo>
                    <a:cubicBezTo>
                      <a:pt x="37880" y="19380"/>
                      <a:pt x="75760" y="38761"/>
                      <a:pt x="126853" y="47570"/>
                    </a:cubicBezTo>
                    <a:cubicBezTo>
                      <a:pt x="177946" y="56379"/>
                      <a:pt x="258110" y="54617"/>
                      <a:pt x="306561" y="52855"/>
                    </a:cubicBezTo>
                    <a:cubicBezTo>
                      <a:pt x="355012" y="51093"/>
                      <a:pt x="391130" y="44927"/>
                      <a:pt x="417558" y="36999"/>
                    </a:cubicBezTo>
                    <a:cubicBezTo>
                      <a:pt x="443986" y="29071"/>
                      <a:pt x="454557" y="17178"/>
                      <a:pt x="465128" y="5285"/>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Oval 121"/>
              <p:cNvSpPr/>
              <p:nvPr/>
            </p:nvSpPr>
            <p:spPr>
              <a:xfrm>
                <a:off x="7239000" y="5791200"/>
                <a:ext cx="76200" cy="3048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7467600" y="5791200"/>
                <a:ext cx="76200" cy="3048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Cube 86"/>
            <p:cNvSpPr/>
            <p:nvPr/>
          </p:nvSpPr>
          <p:spPr>
            <a:xfrm rot="10800000">
              <a:off x="304800" y="1784536"/>
              <a:ext cx="1327078" cy="702593"/>
            </a:xfrm>
            <a:prstGeom prst="cube">
              <a:avLst>
                <a:gd name="adj" fmla="val 13666"/>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p:cNvGrpSpPr/>
            <p:nvPr/>
          </p:nvGrpSpPr>
          <p:grpSpPr>
            <a:xfrm>
              <a:off x="1233755" y="1886671"/>
              <a:ext cx="238874" cy="127744"/>
              <a:chOff x="3291230" y="3940455"/>
              <a:chExt cx="685800" cy="304800"/>
            </a:xfrm>
          </p:grpSpPr>
          <p:sp>
            <p:nvSpPr>
              <p:cNvPr id="110" name="Trapezoid 109"/>
              <p:cNvSpPr/>
              <p:nvPr/>
            </p:nvSpPr>
            <p:spPr>
              <a:xfrm rot="10800000">
                <a:off x="3291230" y="3940455"/>
                <a:ext cx="685800" cy="304800"/>
              </a:xfrm>
              <a:prstGeom prst="trapezoid">
                <a:avLst>
                  <a:gd name="adj" fmla="val 1780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3352800" y="4005072"/>
                <a:ext cx="45719" cy="4571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3480699" y="4005072"/>
                <a:ext cx="45719" cy="4571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3611343" y="4005072"/>
                <a:ext cx="45719" cy="4571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741963" y="4005072"/>
                <a:ext cx="45719" cy="4571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3858990" y="4005072"/>
                <a:ext cx="45719" cy="4571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3418116" y="4138425"/>
                <a:ext cx="45719" cy="4571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3548760" y="4138425"/>
                <a:ext cx="45719" cy="4571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3679380" y="4138425"/>
                <a:ext cx="45719" cy="4571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3796407" y="4138425"/>
                <a:ext cx="45719" cy="4571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a:off x="517133" y="2135832"/>
              <a:ext cx="1008579" cy="159680"/>
              <a:chOff x="1219200" y="3352800"/>
              <a:chExt cx="2895600" cy="381000"/>
            </a:xfrm>
          </p:grpSpPr>
          <p:sp>
            <p:nvSpPr>
              <p:cNvPr id="100" name="Rectangle 99"/>
              <p:cNvSpPr/>
              <p:nvPr/>
            </p:nvSpPr>
            <p:spPr>
              <a:xfrm>
                <a:off x="1219200" y="3352800"/>
                <a:ext cx="2895600" cy="3810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1402997" y="34290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1707796" y="34290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012595" y="34290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17395" y="34290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622197" y="34290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2926996" y="34290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3231796" y="34290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3536595" y="34290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3841395" y="34290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p:cNvGrpSpPr/>
            <p:nvPr/>
          </p:nvGrpSpPr>
          <p:grpSpPr>
            <a:xfrm>
              <a:off x="517133" y="1880344"/>
              <a:ext cx="557373" cy="159680"/>
              <a:chOff x="1219200" y="3886200"/>
              <a:chExt cx="1600200" cy="381000"/>
            </a:xfrm>
          </p:grpSpPr>
          <p:sp>
            <p:nvSpPr>
              <p:cNvPr id="94" name="Rectangle 93"/>
              <p:cNvSpPr/>
              <p:nvPr/>
            </p:nvSpPr>
            <p:spPr>
              <a:xfrm>
                <a:off x="1219200" y="3886200"/>
                <a:ext cx="1600200" cy="3810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1380468" y="39624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1685267" y="39624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1990066" y="39624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2294868" y="39624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2599668" y="3962400"/>
                <a:ext cx="76201"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1" name="Curved Connector 90"/>
            <p:cNvCxnSpPr/>
            <p:nvPr/>
          </p:nvCxnSpPr>
          <p:spPr>
            <a:xfrm flipV="1">
              <a:off x="1525712" y="1847500"/>
              <a:ext cx="371582" cy="368173"/>
            </a:xfrm>
            <a:prstGeom prst="curvedConnector3">
              <a:avLst>
                <a:gd name="adj1" fmla="val 50000"/>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2" name="Curved Connector 91"/>
            <p:cNvCxnSpPr/>
            <p:nvPr/>
          </p:nvCxnSpPr>
          <p:spPr>
            <a:xfrm flipV="1">
              <a:off x="1525712" y="2134925"/>
              <a:ext cx="530832" cy="80747"/>
            </a:xfrm>
            <a:prstGeom prst="curvedConnector3">
              <a:avLst>
                <a:gd name="adj1" fmla="val 50000"/>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3" name="Curved Connector 92"/>
            <p:cNvCxnSpPr/>
            <p:nvPr/>
          </p:nvCxnSpPr>
          <p:spPr>
            <a:xfrm>
              <a:off x="1525712" y="2215672"/>
              <a:ext cx="345041" cy="206677"/>
            </a:xfrm>
            <a:prstGeom prst="curvedConnector3">
              <a:avLst>
                <a:gd name="adj1" fmla="val 50000"/>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cxnSp>
        <p:nvCxnSpPr>
          <p:cNvPr id="9" name="Curved Connector 8"/>
          <p:cNvCxnSpPr>
            <a:stCxn id="30" idx="3"/>
          </p:cNvCxnSpPr>
          <p:nvPr/>
        </p:nvCxnSpPr>
        <p:spPr>
          <a:xfrm>
            <a:off x="4666256" y="3975347"/>
            <a:ext cx="899309" cy="837722"/>
          </a:xfrm>
          <a:prstGeom prst="curvedConnector3">
            <a:avLst>
              <a:gd name="adj1" fmla="val 50000"/>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34" name="Curved Connector 133"/>
          <p:cNvCxnSpPr>
            <a:stCxn id="38" idx="3"/>
          </p:cNvCxnSpPr>
          <p:nvPr/>
        </p:nvCxnSpPr>
        <p:spPr>
          <a:xfrm rot="5400000" flipH="1" flipV="1">
            <a:off x="3846585" y="4055290"/>
            <a:ext cx="633447" cy="2730898"/>
          </a:xfrm>
          <a:prstGeom prst="curvedConnector2">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39" name="Curved Connector 138"/>
          <p:cNvCxnSpPr>
            <a:stCxn id="87" idx="0"/>
            <a:endCxn id="5" idx="0"/>
          </p:cNvCxnSpPr>
          <p:nvPr/>
        </p:nvCxnSpPr>
        <p:spPr>
          <a:xfrm rot="5400000">
            <a:off x="6148580" y="3615486"/>
            <a:ext cx="1133279" cy="1155277"/>
          </a:xfrm>
          <a:prstGeom prst="curvedConnector3">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031" name="TextBox 1030"/>
          <p:cNvSpPr txBox="1"/>
          <p:nvPr/>
        </p:nvSpPr>
        <p:spPr>
          <a:xfrm>
            <a:off x="4109449" y="5307280"/>
            <a:ext cx="1005468" cy="646331"/>
          </a:xfrm>
          <a:prstGeom prst="rect">
            <a:avLst/>
          </a:prstGeom>
          <a:noFill/>
        </p:spPr>
        <p:txBody>
          <a:bodyPr wrap="none" rtlCol="0">
            <a:spAutoFit/>
          </a:bodyPr>
          <a:lstStyle/>
          <a:p>
            <a:r>
              <a:rPr lang="en-US" dirty="0" smtClean="0"/>
              <a:t>Cellular </a:t>
            </a:r>
          </a:p>
          <a:p>
            <a:r>
              <a:rPr lang="en-US" dirty="0" smtClean="0"/>
              <a:t>Telemetry</a:t>
            </a:r>
            <a:endParaRPr lang="en-US" dirty="0"/>
          </a:p>
        </p:txBody>
      </p:sp>
      <p:sp>
        <p:nvSpPr>
          <p:cNvPr id="143" name="TextBox 142"/>
          <p:cNvSpPr txBox="1"/>
          <p:nvPr/>
        </p:nvSpPr>
        <p:spPr>
          <a:xfrm>
            <a:off x="5075294" y="3535469"/>
            <a:ext cx="1005468" cy="646331"/>
          </a:xfrm>
          <a:prstGeom prst="rect">
            <a:avLst/>
          </a:prstGeom>
          <a:noFill/>
        </p:spPr>
        <p:txBody>
          <a:bodyPr wrap="none" rtlCol="0">
            <a:spAutoFit/>
          </a:bodyPr>
          <a:lstStyle/>
          <a:p>
            <a:r>
              <a:rPr lang="en-US" dirty="0" smtClean="0"/>
              <a:t>Radio</a:t>
            </a:r>
          </a:p>
          <a:p>
            <a:r>
              <a:rPr lang="en-US" dirty="0" smtClean="0"/>
              <a:t>Telemetry</a:t>
            </a:r>
            <a:endParaRPr lang="en-US" dirty="0"/>
          </a:p>
        </p:txBody>
      </p:sp>
      <p:grpSp>
        <p:nvGrpSpPr>
          <p:cNvPr id="149" name="Group 148"/>
          <p:cNvGrpSpPr/>
          <p:nvPr/>
        </p:nvGrpSpPr>
        <p:grpSpPr>
          <a:xfrm>
            <a:off x="7246080" y="4754653"/>
            <a:ext cx="1168625" cy="1223036"/>
            <a:chOff x="5296279" y="4090315"/>
            <a:chExt cx="1162716" cy="1411255"/>
          </a:xfrm>
        </p:grpSpPr>
        <p:sp>
          <p:nvSpPr>
            <p:cNvPr id="150" name="Folded Corner 149"/>
            <p:cNvSpPr/>
            <p:nvPr/>
          </p:nvSpPr>
          <p:spPr>
            <a:xfrm>
              <a:off x="5296279" y="4090315"/>
              <a:ext cx="857916" cy="1106455"/>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CSV</a:t>
              </a:r>
            </a:p>
            <a:p>
              <a:pPr algn="ctr"/>
              <a:r>
                <a:rPr lang="en-US" dirty="0" smtClean="0"/>
                <a:t>Files</a:t>
              </a:r>
              <a:endParaRPr lang="en-US" dirty="0"/>
            </a:p>
          </p:txBody>
        </p:sp>
        <p:sp>
          <p:nvSpPr>
            <p:cNvPr id="151" name="Folded Corner 150"/>
            <p:cNvSpPr/>
            <p:nvPr/>
          </p:nvSpPr>
          <p:spPr>
            <a:xfrm>
              <a:off x="5448679" y="4242715"/>
              <a:ext cx="857916" cy="1106455"/>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CSV</a:t>
              </a:r>
            </a:p>
            <a:p>
              <a:pPr algn="ctr"/>
              <a:r>
                <a:rPr lang="en-US" dirty="0" smtClean="0"/>
                <a:t>Files</a:t>
              </a:r>
              <a:endParaRPr lang="en-US" dirty="0"/>
            </a:p>
          </p:txBody>
        </p:sp>
        <p:sp>
          <p:nvSpPr>
            <p:cNvPr id="152" name="Folded Corner 151"/>
            <p:cNvSpPr/>
            <p:nvPr/>
          </p:nvSpPr>
          <p:spPr>
            <a:xfrm>
              <a:off x="5601079" y="4395115"/>
              <a:ext cx="857916" cy="1106455"/>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CSV</a:t>
              </a:r>
            </a:p>
            <a:p>
              <a:pPr algn="ctr"/>
              <a:r>
                <a:rPr lang="en-US" dirty="0" smtClean="0"/>
                <a:t>Files</a:t>
              </a:r>
              <a:endParaRPr lang="en-US" dirty="0"/>
            </a:p>
          </p:txBody>
        </p:sp>
      </p:grpSp>
      <p:sp>
        <p:nvSpPr>
          <p:cNvPr id="153" name="TextBox 152"/>
          <p:cNvSpPr txBox="1"/>
          <p:nvPr/>
        </p:nvSpPr>
        <p:spPr>
          <a:xfrm>
            <a:off x="7299629" y="3773374"/>
            <a:ext cx="1451038" cy="646331"/>
          </a:xfrm>
          <a:prstGeom prst="rect">
            <a:avLst/>
          </a:prstGeom>
          <a:noFill/>
        </p:spPr>
        <p:txBody>
          <a:bodyPr wrap="none" rtlCol="0">
            <a:spAutoFit/>
          </a:bodyPr>
          <a:lstStyle/>
          <a:p>
            <a:r>
              <a:rPr lang="en-US" smtClean="0"/>
              <a:t>Radio/Ethernet</a:t>
            </a:r>
            <a:endParaRPr lang="en-US" dirty="0" smtClean="0"/>
          </a:p>
          <a:p>
            <a:r>
              <a:rPr lang="en-US" dirty="0" smtClean="0"/>
              <a:t>Telemetry</a:t>
            </a:r>
            <a:endParaRPr lang="en-US" dirty="0"/>
          </a:p>
        </p:txBody>
      </p:sp>
      <p:pic>
        <p:nvPicPr>
          <p:cNvPr id="1047" name="Picture 1046"/>
          <p:cNvPicPr>
            <a:picLocks noChangeAspect="1"/>
          </p:cNvPicPr>
          <p:nvPr/>
        </p:nvPicPr>
        <p:blipFill>
          <a:blip r:embed="rId3"/>
          <a:stretch>
            <a:fillRect/>
          </a:stretch>
        </p:blipFill>
        <p:spPr>
          <a:xfrm>
            <a:off x="5166920" y="5983505"/>
            <a:ext cx="1951074" cy="561487"/>
          </a:xfrm>
          <a:prstGeom prst="rect">
            <a:avLst/>
          </a:prstGeom>
        </p:spPr>
      </p:pic>
    </p:spTree>
    <p:extLst>
      <p:ext uri="{BB962C8B-B14F-4D97-AF65-F5344CB8AC3E}">
        <p14:creationId xmlns:p14="http://schemas.microsoft.com/office/powerpoint/2010/main" val="100635873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Fig4.tiff"/>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15" y="870484"/>
            <a:ext cx="9145923" cy="5421911"/>
          </a:xfrm>
          <a:prstGeom prst="rect">
            <a:avLst/>
          </a:prstGeom>
        </p:spPr>
      </p:pic>
      <p:sp>
        <p:nvSpPr>
          <p:cNvPr id="3" name="Title 1"/>
          <p:cNvSpPr txBox="1">
            <a:spLocks/>
          </p:cNvSpPr>
          <p:nvPr/>
        </p:nvSpPr>
        <p:spPr>
          <a:xfrm>
            <a:off x="0" y="36758"/>
            <a:ext cx="9143999" cy="920487"/>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400" dirty="0" smtClean="0">
                <a:solidFill>
                  <a:srgbClr val="000000"/>
                </a:solidFill>
                <a:latin typeface="Arial Narrow" charset="0"/>
                <a:ea typeface="Arial Narrow" charset="0"/>
                <a:cs typeface="Arial Narrow" charset="0"/>
              </a:rPr>
              <a:t>Data Loading and Storage</a:t>
            </a:r>
            <a:endParaRPr lang="en-US" sz="5400" dirty="0">
              <a:solidFill>
                <a:srgbClr val="000000"/>
              </a:solidFill>
              <a:latin typeface="Arial Narrow" charset="0"/>
              <a:ea typeface="Arial Narrow" charset="0"/>
              <a:cs typeface="Arial Narrow" charset="0"/>
            </a:endParaRPr>
          </a:p>
        </p:txBody>
      </p:sp>
      <p:sp>
        <p:nvSpPr>
          <p:cNvPr id="9" name="Rounded Rectangle 8"/>
          <p:cNvSpPr/>
          <p:nvPr/>
        </p:nvSpPr>
        <p:spPr>
          <a:xfrm>
            <a:off x="3753696" y="1894880"/>
            <a:ext cx="747156" cy="1086064"/>
          </a:xfrm>
          <a:prstGeom prst="roundRect">
            <a:avLst>
              <a:gd name="adj" fmla="val 5202"/>
            </a:avLst>
          </a:prstGeom>
          <a:noFill/>
          <a:ln w="19050" cmpd="sng">
            <a:solidFill>
              <a:srgbClr val="727300"/>
            </a:solidFill>
          </a:ln>
          <a:effectLst>
            <a:glow rad="101600">
              <a:srgbClr val="FFFF00">
                <a:alpha val="75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glow rad="101600">
                  <a:srgbClr val="FFFF00">
                    <a:alpha val="75000"/>
                  </a:srgbClr>
                </a:glow>
              </a:effectLst>
            </a:endParaRPr>
          </a:p>
        </p:txBody>
      </p:sp>
      <p:sp>
        <p:nvSpPr>
          <p:cNvPr id="10" name="Magnetic Disk 9"/>
          <p:cNvSpPr/>
          <p:nvPr/>
        </p:nvSpPr>
        <p:spPr>
          <a:xfrm>
            <a:off x="5520872" y="1401538"/>
            <a:ext cx="782320" cy="781981"/>
          </a:xfrm>
          <a:prstGeom prst="flowChartMagneticDisk">
            <a:avLst/>
          </a:prstGeom>
          <a:noFill/>
          <a:ln w="19050" cmpd="sng">
            <a:solidFill>
              <a:srgbClr val="727300"/>
            </a:solidFill>
          </a:ln>
          <a:effectLst>
            <a:glow rad="101600">
              <a:srgbClr val="FFFF00">
                <a:alpha val="75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Magnetic Disk 15"/>
          <p:cNvSpPr/>
          <p:nvPr/>
        </p:nvSpPr>
        <p:spPr>
          <a:xfrm>
            <a:off x="5520872" y="2270098"/>
            <a:ext cx="782320" cy="796180"/>
          </a:xfrm>
          <a:prstGeom prst="flowChartMagneticDisk">
            <a:avLst/>
          </a:prstGeom>
          <a:noFill/>
          <a:ln w="19050" cmpd="sng">
            <a:solidFill>
              <a:srgbClr val="727300"/>
            </a:solidFill>
          </a:ln>
          <a:effectLst>
            <a:glow rad="101600">
              <a:srgbClr val="FFFF00">
                <a:alpha val="75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agnetic Disk 16"/>
          <p:cNvSpPr/>
          <p:nvPr/>
        </p:nvSpPr>
        <p:spPr>
          <a:xfrm>
            <a:off x="5520872" y="3178138"/>
            <a:ext cx="782320" cy="792042"/>
          </a:xfrm>
          <a:prstGeom prst="flowChartMagneticDisk">
            <a:avLst/>
          </a:prstGeom>
          <a:noFill/>
          <a:ln w="19050" cmpd="sng">
            <a:solidFill>
              <a:srgbClr val="727300"/>
            </a:solidFill>
          </a:ln>
          <a:effectLst>
            <a:glow rad="101600">
              <a:srgbClr val="FFFF00">
                <a:alpha val="75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4466574" y="2743240"/>
            <a:ext cx="1129680" cy="540178"/>
          </a:xfrm>
          <a:prstGeom prst="straightConnector1">
            <a:avLst/>
          </a:prstGeom>
          <a:ln w="38100" cmpd="sng">
            <a:solidFill>
              <a:srgbClr val="727300"/>
            </a:solidFill>
            <a:headEnd type="none"/>
            <a:tailEnd type="triangle"/>
          </a:ln>
          <a:effectLst>
            <a:glow rad="101600">
              <a:srgbClr val="FFFF00">
                <a:alpha val="75000"/>
              </a:srgbClr>
            </a:glow>
          </a:effectLst>
        </p:spPr>
        <p:style>
          <a:lnRef idx="2">
            <a:schemeClr val="dk1"/>
          </a:lnRef>
          <a:fillRef idx="0">
            <a:schemeClr val="dk1"/>
          </a:fillRef>
          <a:effectRef idx="1">
            <a:schemeClr val="dk1"/>
          </a:effectRef>
          <a:fontRef idx="minor">
            <a:schemeClr val="tx1"/>
          </a:fontRef>
        </p:style>
      </p:cxnSp>
      <p:cxnSp>
        <p:nvCxnSpPr>
          <p:cNvPr id="13" name="Straight Arrow Connector 12"/>
          <p:cNvCxnSpPr>
            <a:stCxn id="9" idx="3"/>
          </p:cNvCxnSpPr>
          <p:nvPr/>
        </p:nvCxnSpPr>
        <p:spPr>
          <a:xfrm>
            <a:off x="4500852" y="2437912"/>
            <a:ext cx="1020020" cy="55906"/>
          </a:xfrm>
          <a:prstGeom prst="straightConnector1">
            <a:avLst/>
          </a:prstGeom>
          <a:ln w="38100" cmpd="sng">
            <a:solidFill>
              <a:srgbClr val="727300"/>
            </a:solidFill>
            <a:headEnd type="none"/>
            <a:tailEnd type="triangle"/>
          </a:ln>
          <a:effectLst>
            <a:glow rad="101600">
              <a:srgbClr val="FFFF00">
                <a:alpha val="75000"/>
              </a:srgbClr>
            </a:glow>
          </a:effectLst>
        </p:spPr>
        <p:style>
          <a:lnRef idx="2">
            <a:schemeClr val="dk1"/>
          </a:lnRef>
          <a:fillRef idx="0">
            <a:schemeClr val="dk1"/>
          </a:fillRef>
          <a:effectRef idx="1">
            <a:schemeClr val="dk1"/>
          </a:effectRef>
          <a:fontRef idx="minor">
            <a:schemeClr val="tx1"/>
          </a:fontRef>
        </p:style>
      </p:cxnSp>
      <p:cxnSp>
        <p:nvCxnSpPr>
          <p:cNvPr id="6" name="Straight Arrow Connector 5"/>
          <p:cNvCxnSpPr/>
          <p:nvPr/>
        </p:nvCxnSpPr>
        <p:spPr>
          <a:xfrm flipV="1">
            <a:off x="4500852" y="1723959"/>
            <a:ext cx="1020020" cy="421119"/>
          </a:xfrm>
          <a:prstGeom prst="straightConnector1">
            <a:avLst/>
          </a:prstGeom>
          <a:ln w="38100" cmpd="sng">
            <a:solidFill>
              <a:srgbClr val="727300"/>
            </a:solidFill>
            <a:headEnd type="none"/>
            <a:tailEnd type="triangle"/>
          </a:ln>
          <a:effectLst>
            <a:glow rad="101600">
              <a:srgbClr val="FFFF00">
                <a:alpha val="75000"/>
              </a:srgbClr>
            </a:glow>
          </a:effectLst>
        </p:spPr>
        <p:style>
          <a:lnRef idx="2">
            <a:schemeClr val="dk1"/>
          </a:lnRef>
          <a:fillRef idx="0">
            <a:schemeClr val="dk1"/>
          </a:fillRef>
          <a:effectRef idx="1">
            <a:schemeClr val="dk1"/>
          </a:effectRef>
          <a:fontRef idx="minor">
            <a:schemeClr val="tx1"/>
          </a:fontRef>
        </p:style>
      </p:cxnSp>
      <p:cxnSp>
        <p:nvCxnSpPr>
          <p:cNvPr id="18" name="Elbow Connector 17"/>
          <p:cNvCxnSpPr/>
          <p:nvPr/>
        </p:nvCxnSpPr>
        <p:spPr>
          <a:xfrm rot="5400000" flipH="1" flipV="1">
            <a:off x="3707515" y="2973444"/>
            <a:ext cx="457200" cy="406400"/>
          </a:xfrm>
          <a:prstGeom prst="bentConnector3">
            <a:avLst>
              <a:gd name="adj1" fmla="val 3333"/>
            </a:avLst>
          </a:prstGeom>
          <a:ln w="28575" cmpd="sng">
            <a:solidFill>
              <a:srgbClr val="727300"/>
            </a:solidFill>
            <a:headEnd type="none"/>
            <a:tailEnd type="triangle"/>
          </a:ln>
          <a:effectLst>
            <a:glow rad="101600">
              <a:srgbClr val="FFFF00">
                <a:alpha val="75000"/>
              </a:srgb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798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9820" y="1491564"/>
            <a:ext cx="6990951" cy="4543793"/>
          </a:xfrm>
          <a:prstGeom prst="rect">
            <a:avLst/>
          </a:prstGeom>
          <a:ln>
            <a:noFill/>
          </a:ln>
          <a:effectLst>
            <a:outerShdw blurRad="292100" dist="139700" dir="2700000" algn="tl" rotWithShape="0">
              <a:srgbClr val="333333">
                <a:alpha val="65000"/>
              </a:srgbClr>
            </a:outerShdw>
          </a:effectLst>
        </p:spPr>
      </p:pic>
      <p:sp>
        <p:nvSpPr>
          <p:cNvPr id="3" name="Title 2"/>
          <p:cNvSpPr>
            <a:spLocks noGrp="1"/>
          </p:cNvSpPr>
          <p:nvPr>
            <p:ph type="title"/>
          </p:nvPr>
        </p:nvSpPr>
        <p:spPr/>
        <p:txBody>
          <a:bodyPr>
            <a:normAutofit/>
          </a:bodyPr>
          <a:lstStyle/>
          <a:p>
            <a:r>
              <a:rPr lang="en-US" cap="none" dirty="0" smtClean="0">
                <a:latin typeface="+mj-lt"/>
              </a:rPr>
              <a:t>Data Loading and Storage</a:t>
            </a:r>
            <a:endParaRPr lang="en-US" cap="none" dirty="0">
              <a:latin typeface="+mj-lt"/>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41372" y="2959768"/>
            <a:ext cx="5171948" cy="3363093"/>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816408" y="1757420"/>
            <a:ext cx="773376" cy="777359"/>
          </a:xfrm>
          <a:prstGeom prst="rect">
            <a:avLst/>
          </a:prstGeom>
        </p:spPr>
      </p:pic>
    </p:spTree>
    <p:extLst>
      <p:ext uri="{BB962C8B-B14F-4D97-AF65-F5344CB8AC3E}">
        <p14:creationId xmlns:p14="http://schemas.microsoft.com/office/powerpoint/2010/main" val="15294094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9820" y="348710"/>
            <a:ext cx="7239013" cy="983721"/>
          </a:xfrm>
        </p:spPr>
        <p:txBody>
          <a:bodyPr>
            <a:normAutofit/>
          </a:bodyPr>
          <a:lstStyle/>
          <a:p>
            <a:r>
              <a:rPr lang="en-US" cap="none" dirty="0" smtClean="0">
                <a:latin typeface="+mj-lt"/>
              </a:rPr>
              <a:t>Observations Data Model</a:t>
            </a:r>
            <a:endParaRPr lang="en-US" cap="none" dirty="0">
              <a:latin typeface="+mj-lt"/>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58841" y="1974111"/>
            <a:ext cx="4875005" cy="3126404"/>
          </a:xfrm>
          <a:prstGeom prst="rect">
            <a:avLst/>
          </a:prstGeom>
          <a:noFill/>
          <a:ln w="9525">
            <a:noFill/>
            <a:miter lim="800000"/>
            <a:headEnd/>
            <a:tailEnd/>
          </a:ln>
        </p:spPr>
      </p:pic>
      <p:pic>
        <p:nvPicPr>
          <p:cNvPr id="10" name="Picture 16" descr="weather_sta"/>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40216" y="3009504"/>
            <a:ext cx="871827" cy="1456122"/>
          </a:xfrm>
          <a:prstGeom prst="rect">
            <a:avLst/>
          </a:prstGeom>
          <a:noFill/>
          <a:ln w="9525">
            <a:noFill/>
            <a:miter lim="800000"/>
            <a:headEnd/>
            <a:tailEnd/>
          </a:ln>
        </p:spPr>
      </p:pic>
      <p:sp>
        <p:nvSpPr>
          <p:cNvPr id="17" name="Text Box 16"/>
          <p:cNvSpPr txBox="1">
            <a:spLocks noChangeArrowheads="1"/>
          </p:cNvSpPr>
          <p:nvPr/>
        </p:nvSpPr>
        <p:spPr bwMode="auto">
          <a:xfrm>
            <a:off x="7183038" y="2612823"/>
            <a:ext cx="1976583" cy="695541"/>
          </a:xfrm>
          <a:prstGeom prst="rect">
            <a:avLst/>
          </a:prstGeom>
          <a:noFill/>
          <a:ln w="9525">
            <a:noFill/>
            <a:miter lim="800000"/>
            <a:headEnd/>
            <a:tailEnd/>
          </a:ln>
        </p:spPr>
        <p:txBody>
          <a:bodyPr wrap="square" lIns="91403" tIns="45703" rIns="91403" bIns="45703">
            <a:spAutoFit/>
          </a:bodyPr>
          <a:lstStyle/>
          <a:p>
            <a:pPr>
              <a:lnSpc>
                <a:spcPct val="80000"/>
              </a:lnSpc>
            </a:pPr>
            <a:r>
              <a:rPr lang="en-US" sz="2400" smtClean="0">
                <a:solidFill>
                  <a:prstClr val="black"/>
                </a:solidFill>
              </a:rPr>
              <a:t>Soil moisture</a:t>
            </a:r>
            <a:endParaRPr lang="en-US" sz="2400" dirty="0">
              <a:solidFill>
                <a:prstClr val="black"/>
              </a:solidFill>
            </a:endParaRPr>
          </a:p>
          <a:p>
            <a:pPr>
              <a:lnSpc>
                <a:spcPct val="80000"/>
              </a:lnSpc>
            </a:pPr>
            <a:endParaRPr lang="en-US" sz="2400" dirty="0">
              <a:solidFill>
                <a:prstClr val="black"/>
              </a:solidFill>
            </a:endParaRPr>
          </a:p>
        </p:txBody>
      </p:sp>
      <p:sp>
        <p:nvSpPr>
          <p:cNvPr id="18" name="Text Box 11"/>
          <p:cNvSpPr txBox="1">
            <a:spLocks noChangeArrowheads="1"/>
          </p:cNvSpPr>
          <p:nvPr/>
        </p:nvSpPr>
        <p:spPr bwMode="auto">
          <a:xfrm>
            <a:off x="1484766" y="1449725"/>
            <a:ext cx="1622485" cy="461631"/>
          </a:xfrm>
          <a:prstGeom prst="rect">
            <a:avLst/>
          </a:prstGeom>
          <a:noFill/>
          <a:ln w="9525">
            <a:noFill/>
            <a:miter lim="800000"/>
            <a:headEnd/>
            <a:tailEnd/>
          </a:ln>
        </p:spPr>
        <p:txBody>
          <a:bodyPr wrap="none" lIns="91403" tIns="45703" rIns="91403" bIns="45703">
            <a:spAutoFit/>
          </a:bodyPr>
          <a:lstStyle/>
          <a:p>
            <a:r>
              <a:rPr lang="en-US" sz="2400" dirty="0">
                <a:solidFill>
                  <a:prstClr val="black"/>
                </a:solidFill>
              </a:rPr>
              <a:t>Streamflow</a:t>
            </a:r>
          </a:p>
        </p:txBody>
      </p:sp>
      <p:sp>
        <p:nvSpPr>
          <p:cNvPr id="19" name="Text Box 12"/>
          <p:cNvSpPr txBox="1">
            <a:spLocks noChangeArrowheads="1"/>
          </p:cNvSpPr>
          <p:nvPr/>
        </p:nvSpPr>
        <p:spPr bwMode="auto">
          <a:xfrm>
            <a:off x="7071309" y="4246812"/>
            <a:ext cx="2200040" cy="695541"/>
          </a:xfrm>
          <a:prstGeom prst="rect">
            <a:avLst/>
          </a:prstGeom>
          <a:noFill/>
          <a:ln w="9525">
            <a:noFill/>
            <a:miter lim="800000"/>
            <a:headEnd/>
            <a:tailEnd/>
          </a:ln>
        </p:spPr>
        <p:txBody>
          <a:bodyPr wrap="square" lIns="91403" tIns="45703" rIns="91403" bIns="45703">
            <a:spAutoFit/>
          </a:bodyPr>
          <a:lstStyle/>
          <a:p>
            <a:pPr>
              <a:lnSpc>
                <a:spcPct val="80000"/>
              </a:lnSpc>
            </a:pPr>
            <a:r>
              <a:rPr lang="en-US" sz="2400" dirty="0">
                <a:solidFill>
                  <a:prstClr val="black"/>
                </a:solidFill>
              </a:rPr>
              <a:t>Flux tower </a:t>
            </a:r>
            <a:br>
              <a:rPr lang="en-US" sz="2400" dirty="0">
                <a:solidFill>
                  <a:prstClr val="black"/>
                </a:solidFill>
              </a:rPr>
            </a:br>
            <a:r>
              <a:rPr lang="en-US" sz="2400" dirty="0">
                <a:solidFill>
                  <a:prstClr val="black"/>
                </a:solidFill>
              </a:rPr>
              <a:t>data</a:t>
            </a:r>
          </a:p>
        </p:txBody>
      </p:sp>
      <p:sp>
        <p:nvSpPr>
          <p:cNvPr id="20" name="Text Box 14"/>
          <p:cNvSpPr txBox="1">
            <a:spLocks noChangeArrowheads="1"/>
          </p:cNvSpPr>
          <p:nvPr/>
        </p:nvSpPr>
        <p:spPr bwMode="auto">
          <a:xfrm>
            <a:off x="6328936" y="1332431"/>
            <a:ext cx="1864538" cy="695541"/>
          </a:xfrm>
          <a:prstGeom prst="rect">
            <a:avLst/>
          </a:prstGeom>
          <a:noFill/>
          <a:ln w="9525">
            <a:noFill/>
            <a:miter lim="800000"/>
            <a:headEnd/>
            <a:tailEnd/>
          </a:ln>
        </p:spPr>
        <p:txBody>
          <a:bodyPr wrap="none" lIns="91403" tIns="45703" rIns="91403" bIns="45703">
            <a:spAutoFit/>
          </a:bodyPr>
          <a:lstStyle/>
          <a:p>
            <a:pPr>
              <a:lnSpc>
                <a:spcPct val="80000"/>
              </a:lnSpc>
            </a:pPr>
            <a:r>
              <a:rPr lang="en-US" sz="2400" dirty="0">
                <a:solidFill>
                  <a:prstClr val="black"/>
                </a:solidFill>
              </a:rPr>
              <a:t>Groundwater</a:t>
            </a:r>
          </a:p>
          <a:p>
            <a:pPr>
              <a:lnSpc>
                <a:spcPct val="80000"/>
              </a:lnSpc>
            </a:pPr>
            <a:r>
              <a:rPr lang="en-US" sz="2400" dirty="0">
                <a:solidFill>
                  <a:prstClr val="black"/>
                </a:solidFill>
              </a:rPr>
              <a:t>levels</a:t>
            </a:r>
          </a:p>
        </p:txBody>
      </p:sp>
      <p:sp>
        <p:nvSpPr>
          <p:cNvPr id="21" name="Text Box 15"/>
          <p:cNvSpPr txBox="1">
            <a:spLocks noChangeArrowheads="1"/>
          </p:cNvSpPr>
          <p:nvPr/>
        </p:nvSpPr>
        <p:spPr bwMode="auto">
          <a:xfrm>
            <a:off x="240216" y="4580915"/>
            <a:ext cx="2137407" cy="461631"/>
          </a:xfrm>
          <a:prstGeom prst="rect">
            <a:avLst/>
          </a:prstGeom>
          <a:noFill/>
          <a:ln w="9525">
            <a:noFill/>
            <a:miter lim="800000"/>
            <a:headEnd/>
            <a:tailEnd/>
          </a:ln>
        </p:spPr>
        <p:txBody>
          <a:bodyPr lIns="91403" tIns="45703" rIns="91403" bIns="45703">
            <a:spAutoFit/>
          </a:bodyPr>
          <a:lstStyle/>
          <a:p>
            <a:r>
              <a:rPr lang="en-US" sz="2400" dirty="0">
                <a:solidFill>
                  <a:prstClr val="black"/>
                </a:solidFill>
              </a:rPr>
              <a:t>Water Quality</a:t>
            </a:r>
          </a:p>
        </p:txBody>
      </p:sp>
      <p:sp>
        <p:nvSpPr>
          <p:cNvPr id="22" name="Line 17"/>
          <p:cNvSpPr>
            <a:spLocks noChangeShapeType="1"/>
          </p:cNvSpPr>
          <p:nvPr/>
        </p:nvSpPr>
        <p:spPr bwMode="auto">
          <a:xfrm>
            <a:off x="1723392" y="1909613"/>
            <a:ext cx="601684" cy="214923"/>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23" name="Line 18"/>
          <p:cNvSpPr>
            <a:spLocks noChangeShapeType="1"/>
          </p:cNvSpPr>
          <p:nvPr/>
        </p:nvSpPr>
        <p:spPr bwMode="auto">
          <a:xfrm>
            <a:off x="1484766" y="3308536"/>
            <a:ext cx="840310" cy="176666"/>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24" name="Line 19"/>
          <p:cNvSpPr>
            <a:spLocks noChangeShapeType="1"/>
          </p:cNvSpPr>
          <p:nvPr/>
        </p:nvSpPr>
        <p:spPr bwMode="auto">
          <a:xfrm flipV="1">
            <a:off x="1723392" y="4830611"/>
            <a:ext cx="601685" cy="269903"/>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25" name="Line 20"/>
          <p:cNvSpPr>
            <a:spLocks noChangeShapeType="1"/>
          </p:cNvSpPr>
          <p:nvPr/>
        </p:nvSpPr>
        <p:spPr bwMode="auto">
          <a:xfrm flipH="1" flipV="1">
            <a:off x="6897073" y="4745433"/>
            <a:ext cx="664310" cy="355080"/>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26" name="Line 21"/>
          <p:cNvSpPr>
            <a:spLocks noChangeShapeType="1"/>
          </p:cNvSpPr>
          <p:nvPr/>
        </p:nvSpPr>
        <p:spPr bwMode="auto">
          <a:xfrm flipH="1">
            <a:off x="6897074" y="3308364"/>
            <a:ext cx="986693" cy="176837"/>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27" name="Line 22"/>
          <p:cNvSpPr>
            <a:spLocks noChangeShapeType="1"/>
          </p:cNvSpPr>
          <p:nvPr/>
        </p:nvSpPr>
        <p:spPr bwMode="auto">
          <a:xfrm flipH="1">
            <a:off x="6897075" y="1684921"/>
            <a:ext cx="875321" cy="439615"/>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28" name="Text Box 13"/>
          <p:cNvSpPr txBox="1">
            <a:spLocks noChangeArrowheads="1"/>
          </p:cNvSpPr>
          <p:nvPr/>
        </p:nvSpPr>
        <p:spPr bwMode="auto">
          <a:xfrm>
            <a:off x="314724" y="2661734"/>
            <a:ext cx="2563311" cy="695541"/>
          </a:xfrm>
          <a:prstGeom prst="rect">
            <a:avLst/>
          </a:prstGeom>
          <a:noFill/>
          <a:ln w="9525">
            <a:noFill/>
            <a:miter lim="800000"/>
            <a:headEnd/>
            <a:tailEnd/>
          </a:ln>
        </p:spPr>
        <p:txBody>
          <a:bodyPr wrap="square" lIns="91403" tIns="45703" rIns="91403" bIns="45703">
            <a:spAutoFit/>
          </a:bodyPr>
          <a:lstStyle/>
          <a:p>
            <a:pPr algn="ctr">
              <a:lnSpc>
                <a:spcPct val="80000"/>
              </a:lnSpc>
            </a:pPr>
            <a:r>
              <a:rPr lang="en-US" sz="2400" dirty="0">
                <a:solidFill>
                  <a:prstClr val="black"/>
                </a:solidFill>
              </a:rPr>
              <a:t>Precipitation</a:t>
            </a:r>
          </a:p>
          <a:p>
            <a:pPr algn="ctr">
              <a:lnSpc>
                <a:spcPct val="80000"/>
              </a:lnSpc>
            </a:pPr>
            <a:r>
              <a:rPr lang="en-US" sz="2400" dirty="0">
                <a:solidFill>
                  <a:prstClr val="black"/>
                </a:solidFill>
              </a:rPr>
              <a:t>&amp; Climate</a:t>
            </a:r>
          </a:p>
        </p:txBody>
      </p:sp>
      <p:pic>
        <p:nvPicPr>
          <p:cNvPr id="12" name="Picture 5" descr="stream3"/>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57199" y="1247259"/>
            <a:ext cx="1025876" cy="1297181"/>
          </a:xfrm>
          <a:prstGeom prst="rect">
            <a:avLst/>
          </a:prstGeom>
          <a:noFill/>
          <a:ln w="9525">
            <a:noFill/>
            <a:miter lim="800000"/>
            <a:headEnd/>
            <a:tailEnd/>
          </a:ln>
        </p:spPr>
      </p:pic>
      <p:pic>
        <p:nvPicPr>
          <p:cNvPr id="13" name="Picture 6" descr="td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032958" y="2956619"/>
            <a:ext cx="918709" cy="1318147"/>
          </a:xfrm>
          <a:prstGeom prst="rect">
            <a:avLst/>
          </a:prstGeom>
          <a:noFill/>
          <a:ln w="9525">
            <a:noFill/>
            <a:miter lim="800000"/>
            <a:headEnd/>
            <a:tailEnd/>
          </a:ln>
        </p:spPr>
      </p:pic>
      <p:pic>
        <p:nvPicPr>
          <p:cNvPr id="14" name="Picture 15" descr="VAIRA3"/>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740308" y="4692340"/>
            <a:ext cx="1187056" cy="1039194"/>
          </a:xfrm>
          <a:prstGeom prst="rect">
            <a:avLst/>
          </a:prstGeom>
          <a:noFill/>
          <a:ln w="9525">
            <a:noFill/>
            <a:miter lim="800000"/>
            <a:headEnd/>
            <a:tailEnd/>
          </a:ln>
        </p:spPr>
      </p:pic>
      <p:pic>
        <p:nvPicPr>
          <p:cNvPr id="15" name="Picture 3" descr="C:\Documents and Settings\Amber\Desktop\Research\Site Photos\LBR\DSC00422.JP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21453" y="5075204"/>
            <a:ext cx="1266193" cy="949645"/>
          </a:xfrm>
          <a:prstGeom prst="rect">
            <a:avLst/>
          </a:prstGeom>
          <a:noFill/>
        </p:spPr>
      </p:pic>
      <p:pic>
        <p:nvPicPr>
          <p:cNvPr id="16" name="Picture 2" descr="Truck-mounted drill rig for drilling a well. "/>
          <p:cNvPicPr>
            <a:picLocks noChangeAspect="1" noChangeArrowheads="1"/>
          </p:cNvPicPr>
          <p:nvPr/>
        </p:nvPicPr>
        <p:blipFill>
          <a:blip r:embed="rId9" cstate="print"/>
          <a:srcRect/>
          <a:stretch>
            <a:fillRect/>
          </a:stretch>
        </p:blipFill>
        <p:spPr bwMode="auto">
          <a:xfrm>
            <a:off x="8014398" y="1289284"/>
            <a:ext cx="1016075" cy="1361157"/>
          </a:xfrm>
          <a:prstGeom prst="rect">
            <a:avLst/>
          </a:prstGeom>
          <a:noFill/>
        </p:spPr>
      </p:pic>
      <p:sp>
        <p:nvSpPr>
          <p:cNvPr id="29" name="Rectangle 28"/>
          <p:cNvSpPr/>
          <p:nvPr/>
        </p:nvSpPr>
        <p:spPr>
          <a:xfrm>
            <a:off x="1828796" y="5146759"/>
            <a:ext cx="5943600" cy="1169551"/>
          </a:xfrm>
          <a:prstGeom prst="rect">
            <a:avLst/>
          </a:prstGeom>
        </p:spPr>
        <p:txBody>
          <a:bodyPr wrap="square">
            <a:spAutoFit/>
          </a:bodyPr>
          <a:lstStyle/>
          <a:p>
            <a:pPr marL="231721" indent="-231721" eaLnBrk="0" hangingPunct="0">
              <a:buFontTx/>
              <a:buChar char="•"/>
            </a:pPr>
            <a:r>
              <a:rPr lang="en-US" sz="1400" dirty="0">
                <a:solidFill>
                  <a:srgbClr val="000000"/>
                </a:solidFill>
                <a:latin typeface="Helvetica" pitchFamily="34" charset="0"/>
              </a:rPr>
              <a:t>A </a:t>
            </a:r>
            <a:r>
              <a:rPr lang="en-US" sz="1400" dirty="0">
                <a:solidFill>
                  <a:srgbClr val="FF3300"/>
                </a:solidFill>
                <a:latin typeface="Helvetica" pitchFamily="34" charset="0"/>
              </a:rPr>
              <a:t>relational database</a:t>
            </a:r>
            <a:r>
              <a:rPr lang="en-US" sz="1400" dirty="0">
                <a:solidFill>
                  <a:srgbClr val="000000"/>
                </a:solidFill>
                <a:latin typeface="Helvetica" pitchFamily="34" charset="0"/>
              </a:rPr>
              <a:t> at the single observation level</a:t>
            </a:r>
          </a:p>
          <a:p>
            <a:pPr marL="231721" indent="-231721" eaLnBrk="0" hangingPunct="0">
              <a:buFontTx/>
              <a:buChar char="•"/>
            </a:pPr>
            <a:r>
              <a:rPr lang="en-US" sz="1400" dirty="0">
                <a:solidFill>
                  <a:srgbClr val="000000"/>
                </a:solidFill>
                <a:latin typeface="Helvetica" pitchFamily="34" charset="0"/>
              </a:rPr>
              <a:t>Metadata for </a:t>
            </a:r>
            <a:r>
              <a:rPr lang="en-US" sz="1400" dirty="0">
                <a:solidFill>
                  <a:srgbClr val="FF3300"/>
                </a:solidFill>
                <a:latin typeface="Helvetica" pitchFamily="34" charset="0"/>
              </a:rPr>
              <a:t>unambiguous interpretation</a:t>
            </a:r>
          </a:p>
          <a:p>
            <a:pPr marL="231721" indent="-231721" eaLnBrk="0" hangingPunct="0">
              <a:buFontTx/>
              <a:buChar char="•"/>
            </a:pPr>
            <a:r>
              <a:rPr lang="en-US" sz="1400" dirty="0">
                <a:solidFill>
                  <a:srgbClr val="000000"/>
                </a:solidFill>
                <a:latin typeface="Helvetica" pitchFamily="34" charset="0"/>
              </a:rPr>
              <a:t>Traceable heritage from </a:t>
            </a:r>
            <a:r>
              <a:rPr lang="en-US" sz="1400" dirty="0">
                <a:solidFill>
                  <a:srgbClr val="FF3300"/>
                </a:solidFill>
                <a:latin typeface="Helvetica" pitchFamily="34" charset="0"/>
              </a:rPr>
              <a:t>raw</a:t>
            </a:r>
            <a:r>
              <a:rPr lang="en-US" sz="1400" dirty="0">
                <a:solidFill>
                  <a:srgbClr val="000000"/>
                </a:solidFill>
                <a:latin typeface="Helvetica" pitchFamily="34" charset="0"/>
              </a:rPr>
              <a:t> measurements to </a:t>
            </a:r>
            <a:r>
              <a:rPr lang="en-US" sz="1400" dirty="0">
                <a:solidFill>
                  <a:srgbClr val="FF3300"/>
                </a:solidFill>
                <a:latin typeface="Helvetica" pitchFamily="34" charset="0"/>
              </a:rPr>
              <a:t>usable</a:t>
            </a:r>
            <a:r>
              <a:rPr lang="en-US" sz="1400" dirty="0">
                <a:solidFill>
                  <a:srgbClr val="000000"/>
                </a:solidFill>
                <a:latin typeface="Helvetica" pitchFamily="34" charset="0"/>
              </a:rPr>
              <a:t> information</a:t>
            </a:r>
          </a:p>
          <a:p>
            <a:pPr marL="231721" indent="-231721" eaLnBrk="0" hangingPunct="0">
              <a:buFontTx/>
              <a:buChar char="•"/>
            </a:pPr>
            <a:r>
              <a:rPr lang="en-US" sz="1400" dirty="0">
                <a:solidFill>
                  <a:prstClr val="black"/>
                </a:solidFill>
                <a:latin typeface="Helvetica" pitchFamily="34" charset="0"/>
              </a:rPr>
              <a:t>Promote </a:t>
            </a:r>
            <a:r>
              <a:rPr lang="en-US" sz="1400" dirty="0">
                <a:solidFill>
                  <a:srgbClr val="FF0000"/>
                </a:solidFill>
                <a:latin typeface="Helvetica" pitchFamily="34" charset="0"/>
              </a:rPr>
              <a:t>syntactic</a:t>
            </a:r>
            <a:r>
              <a:rPr lang="en-US" sz="1400" dirty="0">
                <a:solidFill>
                  <a:prstClr val="black"/>
                </a:solidFill>
                <a:latin typeface="Helvetica" pitchFamily="34" charset="0"/>
              </a:rPr>
              <a:t> and </a:t>
            </a:r>
            <a:r>
              <a:rPr lang="en-US" sz="1400" dirty="0">
                <a:solidFill>
                  <a:srgbClr val="FF0000"/>
                </a:solidFill>
                <a:latin typeface="Helvetica" pitchFamily="34" charset="0"/>
              </a:rPr>
              <a:t>semantic</a:t>
            </a:r>
            <a:r>
              <a:rPr lang="en-US" sz="1400" dirty="0">
                <a:solidFill>
                  <a:prstClr val="black"/>
                </a:solidFill>
                <a:latin typeface="Helvetica" pitchFamily="34" charset="0"/>
              </a:rPr>
              <a:t> consistency </a:t>
            </a:r>
          </a:p>
          <a:p>
            <a:pPr marL="231721" indent="-231721" eaLnBrk="0" hangingPunct="0">
              <a:buFontTx/>
              <a:buChar char="•"/>
            </a:pPr>
            <a:r>
              <a:rPr lang="en-US" sz="1400" dirty="0">
                <a:solidFill>
                  <a:srgbClr val="FF3300"/>
                </a:solidFill>
                <a:latin typeface="Helvetica" pitchFamily="34" charset="0"/>
              </a:rPr>
              <a:t>Cross dimension</a:t>
            </a:r>
            <a:r>
              <a:rPr lang="en-US" sz="1400" dirty="0">
                <a:solidFill>
                  <a:srgbClr val="000000"/>
                </a:solidFill>
                <a:latin typeface="Helvetica" pitchFamily="34" charset="0"/>
              </a:rPr>
              <a:t> retrieval and analysis</a:t>
            </a:r>
          </a:p>
        </p:txBody>
      </p:sp>
      <p:sp>
        <p:nvSpPr>
          <p:cNvPr id="30" name="Rectangle 29"/>
          <p:cNvSpPr/>
          <p:nvPr/>
        </p:nvSpPr>
        <p:spPr>
          <a:xfrm>
            <a:off x="208951" y="6244380"/>
            <a:ext cx="8782648" cy="461665"/>
          </a:xfrm>
          <a:prstGeom prst="rect">
            <a:avLst/>
          </a:prstGeom>
        </p:spPr>
        <p:txBody>
          <a:bodyPr wrap="square">
            <a:spAutoFit/>
          </a:bodyPr>
          <a:lstStyle/>
          <a:p>
            <a:r>
              <a:rPr lang="en-US" sz="1200" dirty="0"/>
              <a:t>Horsburgh, J. S., D. G. Tarboton, D. R. Maidment, and I. Zaslavsky (2008), A relational model for environmental and water resources data, </a:t>
            </a:r>
            <a:r>
              <a:rPr lang="en-US" sz="1200" i="1" dirty="0"/>
              <a:t>Water Resources Research</a:t>
            </a:r>
            <a:r>
              <a:rPr lang="en-US" sz="1200" dirty="0"/>
              <a:t>, 44, W05406, doi:10.1029/2007WR006392.</a:t>
            </a:r>
            <a:endParaRPr lang="en-US" sz="1200" dirty="0">
              <a:solidFill>
                <a:prstClr val="black"/>
              </a:solidFill>
              <a:latin typeface="Arial" charset="0"/>
            </a:endParaRPr>
          </a:p>
        </p:txBody>
      </p:sp>
    </p:spTree>
    <p:extLst>
      <p:ext uri="{BB962C8B-B14F-4D97-AF65-F5344CB8AC3E}">
        <p14:creationId xmlns:p14="http://schemas.microsoft.com/office/powerpoint/2010/main" val="18915333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Fig4.tiff"/>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15" y="1190564"/>
            <a:ext cx="9145923" cy="5421911"/>
          </a:xfrm>
          <a:prstGeom prst="rect">
            <a:avLst/>
          </a:prstGeom>
        </p:spPr>
      </p:pic>
      <p:sp>
        <p:nvSpPr>
          <p:cNvPr id="3" name="Title 1"/>
          <p:cNvSpPr txBox="1">
            <a:spLocks/>
          </p:cNvSpPr>
          <p:nvPr/>
        </p:nvSpPr>
        <p:spPr>
          <a:xfrm>
            <a:off x="0" y="138358"/>
            <a:ext cx="9143999" cy="920487"/>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400" dirty="0" smtClean="0">
                <a:latin typeface="Arial Narrow" charset="0"/>
                <a:ea typeface="Arial Narrow" charset="0"/>
                <a:cs typeface="Arial Narrow" charset="0"/>
              </a:rPr>
              <a:t>Sensor Data QAQC</a:t>
            </a:r>
            <a:endParaRPr lang="en-US" sz="5400" dirty="0">
              <a:latin typeface="Arial Narrow" charset="0"/>
              <a:ea typeface="Arial Narrow" charset="0"/>
              <a:cs typeface="Arial Narrow" charset="0"/>
            </a:endParaRPr>
          </a:p>
        </p:txBody>
      </p:sp>
      <p:sp>
        <p:nvSpPr>
          <p:cNvPr id="9" name="Rounded Rectangle 8"/>
          <p:cNvSpPr/>
          <p:nvPr/>
        </p:nvSpPr>
        <p:spPr>
          <a:xfrm>
            <a:off x="5122826" y="4892160"/>
            <a:ext cx="1713994" cy="1635195"/>
          </a:xfrm>
          <a:prstGeom prst="roundRect">
            <a:avLst>
              <a:gd name="adj" fmla="val 5202"/>
            </a:avLst>
          </a:prstGeom>
          <a:noFill/>
          <a:ln w="19050" cmpd="sng">
            <a:solidFill>
              <a:srgbClr val="727300"/>
            </a:solidFill>
          </a:ln>
          <a:effectLst>
            <a:glow rad="101600">
              <a:srgbClr val="FFFF00">
                <a:alpha val="75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glow rad="101600">
                  <a:srgbClr val="FFFF00">
                    <a:alpha val="75000"/>
                  </a:srgbClr>
                </a:glow>
              </a:effectLst>
            </a:endParaRPr>
          </a:p>
        </p:txBody>
      </p:sp>
      <p:grpSp>
        <p:nvGrpSpPr>
          <p:cNvPr id="20" name="Group 19"/>
          <p:cNvGrpSpPr/>
          <p:nvPr/>
        </p:nvGrpSpPr>
        <p:grpSpPr>
          <a:xfrm>
            <a:off x="6021337" y="3457240"/>
            <a:ext cx="467360" cy="457200"/>
            <a:chOff x="6309360" y="3535680"/>
            <a:chExt cx="467360" cy="457200"/>
          </a:xfrm>
        </p:grpSpPr>
        <p:cxnSp>
          <p:nvCxnSpPr>
            <p:cNvPr id="15" name="Elbow Connector 14"/>
            <p:cNvCxnSpPr/>
            <p:nvPr/>
          </p:nvCxnSpPr>
          <p:spPr>
            <a:xfrm rot="5400000" flipH="1" flipV="1">
              <a:off x="6446520" y="3662680"/>
              <a:ext cx="457200" cy="203200"/>
            </a:xfrm>
            <a:prstGeom prst="bentConnector3">
              <a:avLst>
                <a:gd name="adj1" fmla="val 1111"/>
              </a:avLst>
            </a:prstGeom>
            <a:ln w="28575" cmpd="sng">
              <a:solidFill>
                <a:srgbClr val="727300"/>
              </a:solidFill>
              <a:headEnd type="triangle"/>
              <a:tailEnd type="none"/>
            </a:ln>
            <a:effectLst>
              <a:glow rad="101600">
                <a:srgbClr val="FFFF00">
                  <a:alpha val="75000"/>
                </a:srgbClr>
              </a:glow>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309360" y="3556000"/>
              <a:ext cx="467360" cy="0"/>
            </a:xfrm>
            <a:prstGeom prst="straightConnector1">
              <a:avLst/>
            </a:prstGeom>
            <a:ln w="38100" cmpd="sng">
              <a:solidFill>
                <a:srgbClr val="727300"/>
              </a:solidFill>
              <a:headEnd type="none"/>
              <a:tailEnd type="none"/>
            </a:ln>
            <a:effectLst>
              <a:glow rad="101600">
                <a:srgbClr val="FFFF00">
                  <a:alpha val="75000"/>
                </a:srgbClr>
              </a:glow>
            </a:effectLst>
          </p:spPr>
          <p:style>
            <a:lnRef idx="2">
              <a:schemeClr val="dk1"/>
            </a:lnRef>
            <a:fillRef idx="0">
              <a:schemeClr val="dk1"/>
            </a:fillRef>
            <a:effectRef idx="1">
              <a:schemeClr val="dk1"/>
            </a:effectRef>
            <a:fontRef idx="minor">
              <a:schemeClr val="tx1"/>
            </a:fontRef>
          </p:style>
        </p:cxnSp>
      </p:grpSp>
      <p:grpSp>
        <p:nvGrpSpPr>
          <p:cNvPr id="21" name="Group 20"/>
          <p:cNvGrpSpPr/>
          <p:nvPr/>
        </p:nvGrpSpPr>
        <p:grpSpPr>
          <a:xfrm>
            <a:off x="6060358" y="2567724"/>
            <a:ext cx="470118" cy="457200"/>
            <a:chOff x="6309360" y="3535680"/>
            <a:chExt cx="467360" cy="457200"/>
          </a:xfrm>
        </p:grpSpPr>
        <p:cxnSp>
          <p:nvCxnSpPr>
            <p:cNvPr id="22" name="Elbow Connector 21"/>
            <p:cNvCxnSpPr/>
            <p:nvPr/>
          </p:nvCxnSpPr>
          <p:spPr>
            <a:xfrm rot="5400000" flipH="1" flipV="1">
              <a:off x="6446520" y="3662680"/>
              <a:ext cx="457200" cy="203200"/>
            </a:xfrm>
            <a:prstGeom prst="bentConnector3">
              <a:avLst>
                <a:gd name="adj1" fmla="val 1111"/>
              </a:avLst>
            </a:prstGeom>
            <a:ln w="28575" cmpd="sng">
              <a:solidFill>
                <a:srgbClr val="727300"/>
              </a:solidFill>
              <a:headEnd type="triangle"/>
              <a:tailEnd type="none"/>
            </a:ln>
            <a:effectLst>
              <a:glow rad="101600">
                <a:srgbClr val="FFFF00">
                  <a:alpha val="75000"/>
                </a:srgbClr>
              </a:glow>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309360" y="3556000"/>
              <a:ext cx="467360" cy="0"/>
            </a:xfrm>
            <a:prstGeom prst="straightConnector1">
              <a:avLst/>
            </a:prstGeom>
            <a:ln w="38100" cmpd="sng">
              <a:solidFill>
                <a:srgbClr val="727300"/>
              </a:solidFill>
              <a:headEnd type="none"/>
              <a:tailEnd type="none"/>
            </a:ln>
            <a:effectLst>
              <a:glow rad="101600">
                <a:srgbClr val="FFFF00">
                  <a:alpha val="75000"/>
                </a:srgbClr>
              </a:glow>
            </a:effectLst>
          </p:spPr>
          <p:style>
            <a:lnRef idx="2">
              <a:schemeClr val="dk1"/>
            </a:lnRef>
            <a:fillRef idx="0">
              <a:schemeClr val="dk1"/>
            </a:fillRef>
            <a:effectRef idx="1">
              <a:schemeClr val="dk1"/>
            </a:effectRef>
            <a:fontRef idx="minor">
              <a:schemeClr val="tx1"/>
            </a:fontRef>
          </p:style>
        </p:cxnSp>
      </p:grpSp>
      <p:grpSp>
        <p:nvGrpSpPr>
          <p:cNvPr id="24" name="Group 23"/>
          <p:cNvGrpSpPr/>
          <p:nvPr/>
        </p:nvGrpSpPr>
        <p:grpSpPr>
          <a:xfrm>
            <a:off x="6073518" y="1692360"/>
            <a:ext cx="410898" cy="457200"/>
            <a:chOff x="6309360" y="3535680"/>
            <a:chExt cx="467360" cy="457200"/>
          </a:xfrm>
        </p:grpSpPr>
        <p:cxnSp>
          <p:nvCxnSpPr>
            <p:cNvPr id="25" name="Elbow Connector 24"/>
            <p:cNvCxnSpPr/>
            <p:nvPr/>
          </p:nvCxnSpPr>
          <p:spPr>
            <a:xfrm rot="5400000" flipH="1" flipV="1">
              <a:off x="6446520" y="3662680"/>
              <a:ext cx="457200" cy="203200"/>
            </a:xfrm>
            <a:prstGeom prst="bentConnector3">
              <a:avLst>
                <a:gd name="adj1" fmla="val 1111"/>
              </a:avLst>
            </a:prstGeom>
            <a:ln w="28575" cmpd="sng">
              <a:solidFill>
                <a:srgbClr val="727300"/>
              </a:solidFill>
              <a:headEnd type="triangle"/>
              <a:tailEnd type="none"/>
            </a:ln>
            <a:effectLst>
              <a:glow rad="101600">
                <a:srgbClr val="FFFF00">
                  <a:alpha val="75000"/>
                </a:srgbClr>
              </a:glow>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309360" y="3556000"/>
              <a:ext cx="467360" cy="0"/>
            </a:xfrm>
            <a:prstGeom prst="straightConnector1">
              <a:avLst/>
            </a:prstGeom>
            <a:ln w="38100" cmpd="sng">
              <a:solidFill>
                <a:srgbClr val="727300"/>
              </a:solidFill>
              <a:headEnd type="none"/>
              <a:tailEnd type="none"/>
            </a:ln>
            <a:effectLst>
              <a:glow rad="101600">
                <a:srgbClr val="FFFF00">
                  <a:alpha val="75000"/>
                </a:srgbClr>
              </a:glow>
            </a:effectLst>
          </p:spPr>
          <p:style>
            <a:lnRef idx="2">
              <a:schemeClr val="dk1"/>
            </a:lnRef>
            <a:fillRef idx="0">
              <a:schemeClr val="dk1"/>
            </a:fillRef>
            <a:effectRef idx="1">
              <a:schemeClr val="dk1"/>
            </a:effectRef>
            <a:fontRef idx="minor">
              <a:schemeClr val="tx1"/>
            </a:fontRef>
          </p:style>
        </p:cxnSp>
      </p:grpSp>
      <p:sp>
        <p:nvSpPr>
          <p:cNvPr id="2" name="TextBox 1"/>
          <p:cNvSpPr txBox="1"/>
          <p:nvPr/>
        </p:nvSpPr>
        <p:spPr>
          <a:xfrm>
            <a:off x="9530044" y="331650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78108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latin typeface="+mj-lt"/>
              </a:rPr>
              <a:t>Quality </a:t>
            </a:r>
            <a:r>
              <a:rPr lang="en-US" sz="4800" dirty="0" smtClean="0">
                <a:latin typeface="+mj-lt"/>
              </a:rPr>
              <a:t>Control of Sensor Data</a:t>
            </a:r>
            <a:endParaRPr lang="en-US" sz="4800" dirty="0">
              <a:latin typeface="+mj-lt"/>
            </a:endParaRPr>
          </a:p>
        </p:txBody>
      </p:sp>
      <p:sp>
        <p:nvSpPr>
          <p:cNvPr id="12" name="Content Placeholder 2"/>
          <p:cNvSpPr txBox="1">
            <a:spLocks/>
          </p:cNvSpPr>
          <p:nvPr/>
        </p:nvSpPr>
        <p:spPr>
          <a:xfrm>
            <a:off x="295326" y="1450006"/>
            <a:ext cx="8298319" cy="417275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9863" indent="-169863"/>
            <a:r>
              <a:rPr lang="en-US" sz="2400" dirty="0" smtClean="0">
                <a:latin typeface="Arial" charset="0"/>
                <a:ea typeface="Arial" charset="0"/>
                <a:cs typeface="Arial" charset="0"/>
              </a:rPr>
              <a:t>Continuous, high </a:t>
            </a:r>
            <a:r>
              <a:rPr lang="en-US" sz="2400" dirty="0" smtClean="0">
                <a:latin typeface="Arial" charset="0"/>
                <a:ea typeface="Arial" charset="0"/>
                <a:cs typeface="Arial" charset="0"/>
              </a:rPr>
              <a:t>frequency data require post processing</a:t>
            </a:r>
          </a:p>
          <a:p>
            <a:pPr marL="169863" indent="-169863"/>
            <a:r>
              <a:rPr lang="en-US" sz="2400" dirty="0" smtClean="0">
                <a:latin typeface="Arial" charset="0"/>
                <a:ea typeface="Arial" charset="0"/>
                <a:cs typeface="Arial" charset="0"/>
              </a:rPr>
              <a:t>Modifications to correct for common data errors</a:t>
            </a:r>
          </a:p>
          <a:p>
            <a:pPr marL="169863" indent="-169863"/>
            <a:r>
              <a:rPr lang="en-US" sz="2400" dirty="0" smtClean="0">
                <a:latin typeface="Arial" charset="0"/>
                <a:ea typeface="Arial" charset="0"/>
                <a:cs typeface="Arial" charset="0"/>
              </a:rPr>
              <a:t>Sensor Drift</a:t>
            </a:r>
          </a:p>
          <a:p>
            <a:pPr marL="169863" indent="-169863"/>
            <a:r>
              <a:rPr lang="en-US" sz="2400" dirty="0" smtClean="0">
                <a:latin typeface="Arial" charset="0"/>
                <a:ea typeface="Arial" charset="0"/>
                <a:cs typeface="Arial" charset="0"/>
              </a:rPr>
              <a:t>Fouling</a:t>
            </a:r>
          </a:p>
          <a:p>
            <a:pPr marL="169863" indent="-169863"/>
            <a:r>
              <a:rPr lang="en-US" sz="2400" dirty="0" smtClean="0">
                <a:latin typeface="Arial" charset="0"/>
                <a:ea typeface="Arial" charset="0"/>
                <a:cs typeface="Arial" charset="0"/>
              </a:rPr>
              <a:t>Power failure</a:t>
            </a:r>
          </a:p>
          <a:p>
            <a:pPr marL="169863" indent="-169863"/>
            <a:r>
              <a:rPr lang="en-US" sz="2400" dirty="0" smtClean="0">
                <a:latin typeface="Arial" charset="0"/>
                <a:ea typeface="Arial" charset="0"/>
                <a:cs typeface="Arial" charset="0"/>
              </a:rPr>
              <a:t>Icing</a:t>
            </a:r>
          </a:p>
          <a:p>
            <a:pPr marL="169863" indent="-169863"/>
            <a:r>
              <a:rPr lang="en-US" sz="2400" dirty="0" smtClean="0">
                <a:latin typeface="Arial" charset="0"/>
                <a:ea typeface="Arial" charset="0"/>
                <a:cs typeface="Arial" charset="0"/>
              </a:rPr>
              <a:t>Anomalies</a:t>
            </a:r>
            <a:r>
              <a:rPr lang="en-US" sz="2800" dirty="0" smtClean="0">
                <a:latin typeface="Arial Narrow"/>
                <a:cs typeface="Arial Narrow"/>
              </a:rPr>
              <a:t/>
            </a:r>
            <a:br>
              <a:rPr lang="en-US" sz="2800" dirty="0" smtClean="0">
                <a:latin typeface="Arial Narrow"/>
                <a:cs typeface="Arial Narrow"/>
              </a:rPr>
            </a:br>
            <a:endParaRPr lang="en-US" sz="2800" dirty="0" smtClean="0">
              <a:latin typeface="Arial Narrow"/>
              <a:cs typeface="Arial Narrow"/>
            </a:endParaRPr>
          </a:p>
          <a:p>
            <a:pPr marL="169863" indent="-169863"/>
            <a:endParaRPr lang="en-US" sz="2800" dirty="0" smtClean="0">
              <a:latin typeface="Arial Narrow"/>
              <a:cs typeface="Arial Narrow"/>
            </a:endParaRPr>
          </a:p>
        </p:txBody>
      </p:sp>
      <p:pic>
        <p:nvPicPr>
          <p:cNvPr id="4" name="Picture 3" descr="Figure5.png"/>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5979" y="2788627"/>
            <a:ext cx="6318087" cy="35204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48783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0376" y="1333048"/>
            <a:ext cx="7626980" cy="5212080"/>
          </a:xfrm>
          <a:prstGeom prst="rect">
            <a:avLst/>
          </a:prstGeom>
          <a:ln>
            <a:noFill/>
          </a:ln>
          <a:effectLst>
            <a:outerShdw blurRad="292100" dist="139700" dir="2700000" algn="tl" rotWithShape="0">
              <a:srgbClr val="333333">
                <a:alpha val="65000"/>
              </a:srgbClr>
            </a:outerShdw>
          </a:effectLst>
        </p:spPr>
      </p:pic>
      <p:sp>
        <p:nvSpPr>
          <p:cNvPr id="16" name="Oval Callout 15"/>
          <p:cNvSpPr/>
          <p:nvPr/>
        </p:nvSpPr>
        <p:spPr>
          <a:xfrm>
            <a:off x="222078" y="2553713"/>
            <a:ext cx="2237133" cy="784135"/>
          </a:xfrm>
          <a:prstGeom prst="wedgeEllipseCallout">
            <a:avLst>
              <a:gd name="adj1" fmla="val -5877"/>
              <a:gd name="adj2" fmla="val -124074"/>
            </a:avLst>
          </a:prstGeom>
          <a:solidFill>
            <a:schemeClr val="accent6">
              <a:lumMod val="75000"/>
              <a:alpha val="63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99011" tIns="49506" rIns="99011" bIns="49506" rtlCol="0" anchor="ctr"/>
          <a:lstStyle/>
          <a:p>
            <a:pPr algn="ctr"/>
            <a:r>
              <a:rPr lang="en-US" sz="1600" dirty="0">
                <a:solidFill>
                  <a:schemeClr val="bg1"/>
                </a:solidFill>
              </a:rPr>
              <a:t>Commit </a:t>
            </a:r>
            <a:r>
              <a:rPr lang="en-US" sz="1600" dirty="0" smtClean="0">
                <a:solidFill>
                  <a:schemeClr val="bg1"/>
                </a:solidFill>
              </a:rPr>
              <a:t>Edits </a:t>
            </a:r>
            <a:r>
              <a:rPr lang="en-US" sz="1600" dirty="0">
                <a:solidFill>
                  <a:schemeClr val="bg1"/>
                </a:solidFill>
              </a:rPr>
              <a:t>to the Database</a:t>
            </a:r>
          </a:p>
        </p:txBody>
      </p:sp>
      <p:sp>
        <p:nvSpPr>
          <p:cNvPr id="17" name="Oval Callout 16"/>
          <p:cNvSpPr/>
          <p:nvPr/>
        </p:nvSpPr>
        <p:spPr>
          <a:xfrm>
            <a:off x="2571824" y="2204267"/>
            <a:ext cx="1872042" cy="698893"/>
          </a:xfrm>
          <a:prstGeom prst="wedgeEllipseCallout">
            <a:avLst>
              <a:gd name="adj1" fmla="val -52860"/>
              <a:gd name="adj2" fmla="val -91778"/>
            </a:avLst>
          </a:prstGeom>
          <a:solidFill>
            <a:schemeClr val="accent6">
              <a:lumMod val="75000"/>
              <a:alpha val="63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99011" tIns="49506" rIns="99011" bIns="49506" rtlCol="0" anchor="ctr"/>
          <a:lstStyle/>
          <a:p>
            <a:pPr algn="ctr"/>
            <a:r>
              <a:rPr lang="en-US" sz="1600" dirty="0">
                <a:solidFill>
                  <a:schemeClr val="bg1"/>
                </a:solidFill>
              </a:rPr>
              <a:t>Common Editing Tools</a:t>
            </a:r>
          </a:p>
        </p:txBody>
      </p:sp>
      <p:pic>
        <p:nvPicPr>
          <p:cNvPr id="19" name="Picture 18"/>
          <p:cNvPicPr>
            <a:picLocks noChangeAspect="1"/>
          </p:cNvPicPr>
          <p:nvPr/>
        </p:nvPicPr>
        <p:blipFill rotWithShape="1">
          <a:blip r:embed="rId4" cstate="print">
            <a:extLst>
              <a:ext uri="{28A0092B-C50C-407E-A947-70E740481C1C}">
                <a14:useLocalDpi xmlns:a14="http://schemas.microsoft.com/office/drawing/2010/main"/>
              </a:ext>
            </a:extLst>
          </a:blip>
          <a:srcRect l="1532"/>
          <a:stretch/>
        </p:blipFill>
        <p:spPr>
          <a:xfrm>
            <a:off x="4669092" y="1827695"/>
            <a:ext cx="1961757" cy="2414710"/>
          </a:xfrm>
          <a:prstGeom prst="rect">
            <a:avLst/>
          </a:prstGeom>
          <a:ln>
            <a:solidFill>
              <a:schemeClr val="tx1"/>
            </a:solidFill>
          </a:ln>
        </p:spPr>
      </p:pic>
      <p:sp>
        <p:nvSpPr>
          <p:cNvPr id="20" name="Oval Callout 19"/>
          <p:cNvSpPr/>
          <p:nvPr/>
        </p:nvSpPr>
        <p:spPr>
          <a:xfrm>
            <a:off x="5335802" y="1489154"/>
            <a:ext cx="1738369" cy="644852"/>
          </a:xfrm>
          <a:prstGeom prst="wedgeEllipseCallout">
            <a:avLst>
              <a:gd name="adj1" fmla="val -25361"/>
              <a:gd name="adj2" fmla="val 94172"/>
            </a:avLst>
          </a:prstGeom>
          <a:solidFill>
            <a:schemeClr val="accent6">
              <a:lumMod val="75000"/>
              <a:alpha val="63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99011" tIns="49506" rIns="99011" bIns="49506" rtlCol="0" anchor="ctr"/>
          <a:lstStyle/>
          <a:p>
            <a:pPr algn="ctr"/>
            <a:r>
              <a:rPr lang="en-US" sz="1600" dirty="0">
                <a:solidFill>
                  <a:schemeClr val="bg1"/>
                </a:solidFill>
              </a:rPr>
              <a:t>Filters on Data </a:t>
            </a:r>
            <a:r>
              <a:rPr lang="en-US" sz="1600" dirty="0" smtClean="0">
                <a:solidFill>
                  <a:schemeClr val="bg1"/>
                </a:solidFill>
              </a:rPr>
              <a:t>Points</a:t>
            </a:r>
            <a:endParaRPr lang="en-US" sz="1600" dirty="0">
              <a:solidFill>
                <a:schemeClr val="bg1"/>
              </a:solidFill>
            </a:endParaRPr>
          </a:p>
        </p:txBody>
      </p:sp>
      <p:sp>
        <p:nvSpPr>
          <p:cNvPr id="22" name="Oval Callout 21"/>
          <p:cNvSpPr/>
          <p:nvPr/>
        </p:nvSpPr>
        <p:spPr>
          <a:xfrm>
            <a:off x="222078" y="4429011"/>
            <a:ext cx="2058152" cy="699761"/>
          </a:xfrm>
          <a:prstGeom prst="wedgeEllipseCallout">
            <a:avLst>
              <a:gd name="adj1" fmla="val 35317"/>
              <a:gd name="adj2" fmla="val -130208"/>
            </a:avLst>
          </a:prstGeom>
          <a:solidFill>
            <a:schemeClr val="accent6">
              <a:lumMod val="75000"/>
              <a:alpha val="63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99011" tIns="49506" rIns="99011" bIns="49506" rtlCol="0" anchor="ctr"/>
          <a:lstStyle/>
          <a:p>
            <a:pPr algn="ctr"/>
            <a:r>
              <a:rPr lang="en-US" sz="1600" dirty="0">
                <a:solidFill>
                  <a:srgbClr val="FFFFFF"/>
                </a:solidFill>
              </a:rPr>
              <a:t>Dynamic Data Editing Display</a:t>
            </a:r>
          </a:p>
        </p:txBody>
      </p:sp>
      <p:sp>
        <p:nvSpPr>
          <p:cNvPr id="23" name="Oval Callout 22"/>
          <p:cNvSpPr/>
          <p:nvPr/>
        </p:nvSpPr>
        <p:spPr>
          <a:xfrm>
            <a:off x="7074171" y="2269825"/>
            <a:ext cx="1789921" cy="765225"/>
          </a:xfrm>
          <a:prstGeom prst="wedgeEllipseCallout">
            <a:avLst>
              <a:gd name="adj1" fmla="val -39962"/>
              <a:gd name="adj2" fmla="val 83300"/>
            </a:avLst>
          </a:prstGeom>
          <a:solidFill>
            <a:schemeClr val="accent6">
              <a:lumMod val="75000"/>
              <a:alpha val="63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99011" tIns="49506" rIns="99011" bIns="49506" rtlCol="0" anchor="ctr"/>
          <a:lstStyle/>
          <a:p>
            <a:pPr algn="ctr"/>
            <a:r>
              <a:rPr lang="en-US" sz="1600" dirty="0">
                <a:solidFill>
                  <a:srgbClr val="FFFFFF"/>
                </a:solidFill>
              </a:rPr>
              <a:t>Python Code Console</a:t>
            </a:r>
          </a:p>
        </p:txBody>
      </p:sp>
      <p:sp>
        <p:nvSpPr>
          <p:cNvPr id="3" name="Title 2"/>
          <p:cNvSpPr>
            <a:spLocks noGrp="1"/>
          </p:cNvSpPr>
          <p:nvPr>
            <p:ph type="title"/>
          </p:nvPr>
        </p:nvSpPr>
        <p:spPr/>
        <p:txBody>
          <a:bodyPr>
            <a:normAutofit/>
          </a:bodyPr>
          <a:lstStyle/>
          <a:p>
            <a:r>
              <a:rPr lang="en-US" sz="4800" cap="none" dirty="0" smtClean="0">
                <a:latin typeface="+mj-lt"/>
              </a:rPr>
              <a:t>QAQC: Post Processing</a:t>
            </a:r>
            <a:endParaRPr lang="en-US" sz="4800" cap="none" dirty="0">
              <a:latin typeface="+mj-lt"/>
            </a:endParaRPr>
          </a:p>
        </p:txBody>
      </p:sp>
      <p:pic>
        <p:nvPicPr>
          <p:cNvPr id="25" name="Picture 24" descr="odmGear..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253003" y="18492511"/>
            <a:ext cx="2523275" cy="2529179"/>
          </a:xfrm>
          <a:prstGeom prst="rect">
            <a:avLst/>
          </a:prstGeom>
        </p:spPr>
      </p:pic>
      <p:sp>
        <p:nvSpPr>
          <p:cNvPr id="27" name="Oval Callout 26"/>
          <p:cNvSpPr/>
          <p:nvPr/>
        </p:nvSpPr>
        <p:spPr>
          <a:xfrm>
            <a:off x="2871311" y="5673317"/>
            <a:ext cx="1730740" cy="649414"/>
          </a:xfrm>
          <a:prstGeom prst="wedgeEllipseCallout">
            <a:avLst>
              <a:gd name="adj1" fmla="val -33407"/>
              <a:gd name="adj2" fmla="val -87321"/>
            </a:avLst>
          </a:prstGeom>
          <a:solidFill>
            <a:schemeClr val="accent6">
              <a:lumMod val="75000"/>
              <a:alpha val="63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99011" tIns="49506" rIns="99011" bIns="49506" rtlCol="0" anchor="ctr"/>
          <a:lstStyle/>
          <a:p>
            <a:pPr algn="ctr"/>
            <a:r>
              <a:rPr lang="en-US" sz="1600" dirty="0" smtClean="0">
                <a:solidFill>
                  <a:schemeClr val="bg1"/>
                </a:solidFill>
              </a:rPr>
              <a:t>Python Script Editor</a:t>
            </a:r>
            <a:endParaRPr lang="en-US" sz="1600" dirty="0">
              <a:solidFill>
                <a:schemeClr val="bg1"/>
              </a:solidFill>
            </a:endParaRPr>
          </a:p>
        </p:txBody>
      </p:sp>
      <p:pic>
        <p:nvPicPr>
          <p:cNvPr id="13" name="Picture 12" descr="odmGear..png"/>
          <p:cNvPicPr>
            <a:picLocks noChangeAspect="1"/>
          </p:cNvPicPr>
          <p:nvPr/>
        </p:nvPicPr>
        <p:blipFill rotWithShape="1">
          <a:blip r:embed="rId6" cstate="print">
            <a:extLst>
              <a:ext uri="{28A0092B-C50C-407E-A947-70E740481C1C}">
                <a14:useLocalDpi xmlns:a14="http://schemas.microsoft.com/office/drawing/2010/main"/>
              </a:ext>
            </a:extLst>
          </a:blip>
          <a:srcRect l="4138" t="4154" r="4284" b="4055"/>
          <a:stretch/>
        </p:blipFill>
        <p:spPr>
          <a:xfrm>
            <a:off x="7598833" y="5429495"/>
            <a:ext cx="1134404" cy="1137058"/>
          </a:xfrm>
          <a:prstGeom prst="rect">
            <a:avLst/>
          </a:prstGeom>
        </p:spPr>
      </p:pic>
    </p:spTree>
    <p:extLst>
      <p:ext uri="{BB962C8B-B14F-4D97-AF65-F5344CB8AC3E}">
        <p14:creationId xmlns:p14="http://schemas.microsoft.com/office/powerpoint/2010/main" val="1063910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animBg="1"/>
      <p:bldP spid="22" grpId="0" animBg="1"/>
      <p:bldP spid="23"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4.tiff"/>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047272"/>
            <a:ext cx="9145923" cy="5421911"/>
          </a:xfrm>
          <a:prstGeom prst="rect">
            <a:avLst/>
          </a:prstGeom>
        </p:spPr>
      </p:pic>
      <p:sp>
        <p:nvSpPr>
          <p:cNvPr id="3" name="Title 1"/>
          <p:cNvSpPr txBox="1">
            <a:spLocks/>
          </p:cNvSpPr>
          <p:nvPr/>
        </p:nvSpPr>
        <p:spPr>
          <a:xfrm>
            <a:off x="0" y="36758"/>
            <a:ext cx="9143999" cy="920487"/>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400" dirty="0" smtClean="0">
                <a:solidFill>
                  <a:srgbClr val="000000"/>
                </a:solidFill>
                <a:latin typeface="Arial Narrow" charset="0"/>
                <a:ea typeface="Arial Narrow" charset="0"/>
                <a:cs typeface="Arial Narrow" charset="0"/>
              </a:rPr>
              <a:t>Web-Based Data Access</a:t>
            </a:r>
            <a:endParaRPr lang="en-US" sz="5400" dirty="0">
              <a:solidFill>
                <a:srgbClr val="000000"/>
              </a:solidFill>
              <a:latin typeface="Arial Narrow" charset="0"/>
              <a:ea typeface="Arial Narrow" charset="0"/>
              <a:cs typeface="Arial Narrow" charset="0"/>
            </a:endParaRPr>
          </a:p>
        </p:txBody>
      </p:sp>
      <p:sp>
        <p:nvSpPr>
          <p:cNvPr id="9" name="Rounded Rectangle 8"/>
          <p:cNvSpPr/>
          <p:nvPr/>
        </p:nvSpPr>
        <p:spPr>
          <a:xfrm>
            <a:off x="7111386" y="1132137"/>
            <a:ext cx="1900022" cy="5252577"/>
          </a:xfrm>
          <a:prstGeom prst="roundRect">
            <a:avLst>
              <a:gd name="adj" fmla="val 5202"/>
            </a:avLst>
          </a:prstGeom>
          <a:noFill/>
          <a:ln w="19050" cmpd="sng">
            <a:solidFill>
              <a:srgbClr val="727300"/>
            </a:solidFill>
          </a:ln>
          <a:effectLst>
            <a:glow rad="101600">
              <a:srgbClr val="FFFF00">
                <a:alpha val="75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glow rad="101600">
                  <a:srgbClr val="FFFF00">
                    <a:alpha val="75000"/>
                  </a:srgbClr>
                </a:glow>
              </a:effectLst>
            </a:endParaRPr>
          </a:p>
        </p:txBody>
      </p:sp>
    </p:spTree>
    <p:extLst>
      <p:ext uri="{BB962C8B-B14F-4D97-AF65-F5344CB8AC3E}">
        <p14:creationId xmlns:p14="http://schemas.microsoft.com/office/powerpoint/2010/main" val="1670550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err="1" smtClean="0">
                <a:latin typeface="+mj-lt"/>
              </a:rPr>
              <a:t>EPSCoR</a:t>
            </a:r>
            <a:endParaRPr lang="en-US" sz="4000" dirty="0">
              <a:latin typeface="+mj-lt"/>
            </a:endParaRPr>
          </a:p>
        </p:txBody>
      </p:sp>
      <p:graphicFrame>
        <p:nvGraphicFramePr>
          <p:cNvPr id="3" name="Content Placeholder 3"/>
          <p:cNvGraphicFramePr>
            <a:graphicFrameLocks/>
          </p:cNvGraphicFramePr>
          <p:nvPr>
            <p:extLst/>
          </p:nvPr>
        </p:nvGraphicFramePr>
        <p:xfrm>
          <a:off x="3967504" y="1804710"/>
          <a:ext cx="476822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441616" y="466624"/>
            <a:ext cx="5019887" cy="861774"/>
          </a:xfrm>
          <a:prstGeom prst="rect">
            <a:avLst/>
          </a:prstGeom>
          <a:noFill/>
        </p:spPr>
        <p:txBody>
          <a:bodyPr wrap="square" rtlCol="0">
            <a:spAutoFit/>
          </a:bodyPr>
          <a:lstStyle/>
          <a:p>
            <a:pPr algn="ctr" defTabSz="457200">
              <a:lnSpc>
                <a:spcPts val="3020"/>
              </a:lnSpc>
            </a:pPr>
            <a:r>
              <a:rPr lang="en-US" sz="2800" dirty="0">
                <a:solidFill>
                  <a:prstClr val="white"/>
                </a:solidFill>
                <a:cs typeface="ChaletComprime-CologneSixty"/>
              </a:rPr>
              <a:t>E</a:t>
            </a:r>
            <a:r>
              <a:rPr lang="en-US" sz="2800" dirty="0">
                <a:solidFill>
                  <a:srgbClr val="0C6CA8">
                    <a:lumMod val="20000"/>
                    <a:lumOff val="80000"/>
                  </a:srgbClr>
                </a:solidFill>
                <a:cs typeface="ChaletComprime-CologneSixty"/>
              </a:rPr>
              <a:t>xperimental</a:t>
            </a:r>
            <a:r>
              <a:rPr lang="en-US" sz="2800" dirty="0">
                <a:solidFill>
                  <a:srgbClr val="0C6CA8"/>
                </a:solidFill>
                <a:cs typeface="ChaletComprime-CologneSixty"/>
              </a:rPr>
              <a:t> </a:t>
            </a:r>
            <a:r>
              <a:rPr lang="en-US" sz="2800" dirty="0">
                <a:solidFill>
                  <a:prstClr val="white"/>
                </a:solidFill>
                <a:cs typeface="ChaletComprime-CologneSixty"/>
              </a:rPr>
              <a:t>P</a:t>
            </a:r>
            <a:r>
              <a:rPr lang="en-US" sz="2800" dirty="0">
                <a:solidFill>
                  <a:srgbClr val="0C6CA8">
                    <a:lumMod val="20000"/>
                    <a:lumOff val="80000"/>
                  </a:srgbClr>
                </a:solidFill>
                <a:cs typeface="ChaletComprime-CologneSixty"/>
              </a:rPr>
              <a:t>rogram</a:t>
            </a:r>
            <a:r>
              <a:rPr lang="en-US" sz="2800" dirty="0">
                <a:solidFill>
                  <a:srgbClr val="0C6CA8"/>
                </a:solidFill>
                <a:cs typeface="ChaletComprime-CologneSixty"/>
              </a:rPr>
              <a:t> </a:t>
            </a:r>
            <a:r>
              <a:rPr lang="en-US" sz="2800" dirty="0">
                <a:solidFill>
                  <a:srgbClr val="0C6CA8">
                    <a:lumMod val="20000"/>
                    <a:lumOff val="80000"/>
                  </a:srgbClr>
                </a:solidFill>
                <a:cs typeface="ChaletComprime-CologneSixty"/>
              </a:rPr>
              <a:t>to</a:t>
            </a:r>
            <a:r>
              <a:rPr lang="en-US" sz="2800" dirty="0">
                <a:solidFill>
                  <a:srgbClr val="0C6CA8"/>
                </a:solidFill>
                <a:cs typeface="ChaletComprime-CologneSixty"/>
              </a:rPr>
              <a:t> </a:t>
            </a:r>
            <a:r>
              <a:rPr lang="en-US" sz="2800" dirty="0">
                <a:solidFill>
                  <a:prstClr val="white"/>
                </a:solidFill>
                <a:cs typeface="ChaletComprime-CologneSixty"/>
              </a:rPr>
              <a:t>S</a:t>
            </a:r>
            <a:r>
              <a:rPr lang="en-US" sz="2800" dirty="0">
                <a:solidFill>
                  <a:srgbClr val="0C6CA8">
                    <a:lumMod val="20000"/>
                    <a:lumOff val="80000"/>
                  </a:srgbClr>
                </a:solidFill>
                <a:cs typeface="ChaletComprime-CologneSixty"/>
              </a:rPr>
              <a:t>timulate</a:t>
            </a:r>
            <a:r>
              <a:rPr lang="en-US" sz="2800" dirty="0">
                <a:solidFill>
                  <a:srgbClr val="0C6CA8"/>
                </a:solidFill>
                <a:cs typeface="ChaletComprime-CologneSixty"/>
              </a:rPr>
              <a:t> </a:t>
            </a:r>
            <a:r>
              <a:rPr lang="en-US" sz="2800" dirty="0">
                <a:solidFill>
                  <a:prstClr val="white"/>
                </a:solidFill>
                <a:cs typeface="ChaletComprime-CologneSixty"/>
              </a:rPr>
              <a:t>Co</a:t>
            </a:r>
            <a:r>
              <a:rPr lang="en-US" sz="2800" dirty="0">
                <a:solidFill>
                  <a:srgbClr val="0C6CA8">
                    <a:lumMod val="20000"/>
                    <a:lumOff val="80000"/>
                  </a:srgbClr>
                </a:solidFill>
                <a:cs typeface="ChaletComprime-CologneSixty"/>
              </a:rPr>
              <a:t>mpetitive</a:t>
            </a:r>
            <a:r>
              <a:rPr lang="en-US" sz="2800" dirty="0">
                <a:solidFill>
                  <a:srgbClr val="0C6CA8"/>
                </a:solidFill>
                <a:cs typeface="ChaletComprime-CologneSixty"/>
              </a:rPr>
              <a:t> </a:t>
            </a:r>
            <a:r>
              <a:rPr lang="en-US" sz="2800" dirty="0">
                <a:solidFill>
                  <a:prstClr val="white"/>
                </a:solidFill>
                <a:cs typeface="ChaletComprime-CologneSixty"/>
              </a:rPr>
              <a:t>R</a:t>
            </a:r>
            <a:r>
              <a:rPr lang="en-US" sz="2800" dirty="0">
                <a:solidFill>
                  <a:srgbClr val="0C6CA8">
                    <a:lumMod val="20000"/>
                    <a:lumOff val="80000"/>
                  </a:srgbClr>
                </a:solidFill>
                <a:cs typeface="ChaletComprime-CologneSixty"/>
              </a:rPr>
              <a:t>esearch</a:t>
            </a:r>
          </a:p>
        </p:txBody>
      </p:sp>
      <p:pic>
        <p:nvPicPr>
          <p:cNvPr id="8" name="Picture 7" descr="nsf4c"/>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00655" y="5002948"/>
            <a:ext cx="1664507" cy="1616722"/>
          </a:xfrm>
          <a:prstGeom prst="rect">
            <a:avLst/>
          </a:prstGeom>
          <a:noFill/>
          <a:ln w="9525">
            <a:noFill/>
            <a:miter lim="800000"/>
            <a:headEnd/>
            <a:tailEnd/>
          </a:ln>
        </p:spPr>
      </p:pic>
      <p:pic>
        <p:nvPicPr>
          <p:cNvPr id="10" name="Picture 9"/>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2197768" y="4029723"/>
            <a:ext cx="1649525" cy="2495079"/>
          </a:xfrm>
          <a:prstGeom prst="rect">
            <a:avLst/>
          </a:prstGeom>
        </p:spPr>
      </p:pic>
      <p:sp>
        <p:nvSpPr>
          <p:cNvPr id="4" name="TextBox 3"/>
          <p:cNvSpPr txBox="1"/>
          <p:nvPr/>
        </p:nvSpPr>
        <p:spPr>
          <a:xfrm>
            <a:off x="422725" y="1607114"/>
            <a:ext cx="3424568" cy="2246769"/>
          </a:xfrm>
          <a:prstGeom prst="rect">
            <a:avLst/>
          </a:prstGeom>
          <a:noFill/>
        </p:spPr>
        <p:txBody>
          <a:bodyPr wrap="square" rtlCol="0">
            <a:spAutoFit/>
          </a:bodyPr>
          <a:lstStyle/>
          <a:p>
            <a:r>
              <a:rPr lang="en-US" sz="2800" u="sng" dirty="0" smtClean="0">
                <a:latin typeface="Arial" charset="0"/>
                <a:ea typeface="Arial" charset="0"/>
                <a:cs typeface="Arial" charset="0"/>
              </a:rPr>
              <a:t>i</a:t>
            </a:r>
            <a:r>
              <a:rPr lang="en-US" sz="2800" dirty="0" smtClean="0">
                <a:latin typeface="Arial" charset="0"/>
                <a:ea typeface="Arial" charset="0"/>
                <a:cs typeface="Arial" charset="0"/>
              </a:rPr>
              <a:t>nnovative </a:t>
            </a:r>
          </a:p>
          <a:p>
            <a:r>
              <a:rPr lang="en-US" sz="2800" u="sng" dirty="0" smtClean="0">
                <a:latin typeface="Arial" charset="0"/>
                <a:ea typeface="Arial" charset="0"/>
                <a:cs typeface="Arial" charset="0"/>
              </a:rPr>
              <a:t>U</a:t>
            </a:r>
            <a:r>
              <a:rPr lang="en-US" sz="2800" dirty="0" smtClean="0">
                <a:latin typeface="Arial" charset="0"/>
                <a:ea typeface="Arial" charset="0"/>
                <a:cs typeface="Arial" charset="0"/>
              </a:rPr>
              <a:t>rban </a:t>
            </a:r>
            <a:br>
              <a:rPr lang="en-US" sz="2800" dirty="0" smtClean="0">
                <a:latin typeface="Arial" charset="0"/>
                <a:ea typeface="Arial" charset="0"/>
                <a:cs typeface="Arial" charset="0"/>
              </a:rPr>
            </a:br>
            <a:r>
              <a:rPr lang="en-US" sz="2800" u="sng" dirty="0" smtClean="0">
                <a:latin typeface="Arial" charset="0"/>
                <a:ea typeface="Arial" charset="0"/>
                <a:cs typeface="Arial" charset="0"/>
              </a:rPr>
              <a:t>T</a:t>
            </a:r>
            <a:r>
              <a:rPr lang="en-US" sz="2800" dirty="0" smtClean="0">
                <a:latin typeface="Arial" charset="0"/>
                <a:ea typeface="Arial" charset="0"/>
                <a:cs typeface="Arial" charset="0"/>
              </a:rPr>
              <a:t>ransitions and </a:t>
            </a:r>
            <a:r>
              <a:rPr lang="en-US" sz="2800" u="sng" dirty="0" err="1" smtClean="0">
                <a:latin typeface="Arial" charset="0"/>
                <a:ea typeface="Arial" charset="0"/>
                <a:cs typeface="Arial" charset="0"/>
              </a:rPr>
              <a:t>A</a:t>
            </a:r>
            <a:r>
              <a:rPr lang="en-US" sz="2800" dirty="0" err="1" smtClean="0">
                <a:latin typeface="Arial" charset="0"/>
                <a:ea typeface="Arial" charset="0"/>
                <a:cs typeface="Arial" charset="0"/>
              </a:rPr>
              <a:t>ridregion</a:t>
            </a:r>
            <a:r>
              <a:rPr lang="en-US" sz="2800" dirty="0" smtClean="0">
                <a:latin typeface="Arial" charset="0"/>
                <a:ea typeface="Arial" charset="0"/>
                <a:cs typeface="Arial" charset="0"/>
              </a:rPr>
              <a:t> </a:t>
            </a:r>
            <a:r>
              <a:rPr lang="en-US" sz="2800" u="sng" dirty="0" err="1" smtClean="0">
                <a:latin typeface="Arial" charset="0"/>
                <a:ea typeface="Arial" charset="0"/>
                <a:cs typeface="Arial" charset="0"/>
              </a:rPr>
              <a:t>H</a:t>
            </a:r>
            <a:r>
              <a:rPr lang="en-US" sz="2800" dirty="0" err="1" smtClean="0">
                <a:latin typeface="Arial" charset="0"/>
                <a:ea typeface="Arial" charset="0"/>
                <a:cs typeface="Arial" charset="0"/>
              </a:rPr>
              <a:t>ydrosustainability</a:t>
            </a:r>
            <a:endParaRPr lang="en-US" sz="2800" dirty="0">
              <a:latin typeface="Arial" charset="0"/>
              <a:ea typeface="Arial" charset="0"/>
              <a:cs typeface="Arial" charset="0"/>
            </a:endParaRPr>
          </a:p>
        </p:txBody>
      </p:sp>
    </p:spTree>
    <p:extLst>
      <p:ext uri="{BB962C8B-B14F-4D97-AF65-F5344CB8AC3E}">
        <p14:creationId xmlns:p14="http://schemas.microsoft.com/office/powerpoint/2010/main" val="19676296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Untitled.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630" y="2501458"/>
            <a:ext cx="2509181" cy="4061770"/>
          </a:xfrm>
          <a:prstGeom prst="rect">
            <a:avLst/>
          </a:prstGeom>
          <a:ln>
            <a:noFill/>
          </a:ln>
          <a:effectLst>
            <a:outerShdw blurRad="292100" dist="139700" dir="2700000" algn="tl" rotWithShape="0">
              <a:srgbClr val="333333">
                <a:alpha val="65000"/>
              </a:srgbClr>
            </a:outerShdw>
          </a:effectLst>
        </p:spPr>
      </p:pic>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400" dirty="0" smtClean="0">
                <a:latin typeface="+mj-lt"/>
              </a:rPr>
              <a:t>GAMUT: Accessing Sensor Data</a:t>
            </a:r>
            <a:endParaRPr lang="en-US" sz="4400" dirty="0">
              <a:latin typeface="+mj-lt"/>
            </a:endParaRPr>
          </a:p>
        </p:txBody>
      </p:sp>
      <p:sp>
        <p:nvSpPr>
          <p:cNvPr id="12" name="Content Placeholder 2"/>
          <p:cNvSpPr txBox="1">
            <a:spLocks/>
          </p:cNvSpPr>
          <p:nvPr/>
        </p:nvSpPr>
        <p:spPr>
          <a:xfrm>
            <a:off x="134688" y="1348061"/>
            <a:ext cx="2817365" cy="1093388"/>
          </a:xfrm>
          <a:prstGeom prst="rect">
            <a:avLst/>
          </a:prstGeom>
        </p:spPr>
        <p:txBody>
          <a:bodyPr>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900" b="1" dirty="0" err="1" smtClean="0">
                <a:latin typeface="Arial" charset="0"/>
                <a:ea typeface="Arial" charset="0"/>
                <a:cs typeface="Arial" charset="0"/>
              </a:rPr>
              <a:t>HydroShare</a:t>
            </a:r>
            <a:r>
              <a:rPr lang="en-US" sz="2900" b="1" dirty="0" smtClean="0">
                <a:latin typeface="Arial" charset="0"/>
                <a:ea typeface="Arial" charset="0"/>
                <a:cs typeface="Arial" charset="0"/>
              </a:rPr>
              <a:t>: </a:t>
            </a:r>
            <a:r>
              <a:rPr lang="en-US" b="1" dirty="0" smtClean="0">
                <a:latin typeface="Arial" charset="0"/>
                <a:ea typeface="Arial" charset="0"/>
                <a:cs typeface="Arial" charset="0"/>
              </a:rPr>
              <a:t/>
            </a:r>
            <a:br>
              <a:rPr lang="en-US" b="1" dirty="0" smtClean="0">
                <a:latin typeface="Arial" charset="0"/>
                <a:ea typeface="Arial" charset="0"/>
                <a:cs typeface="Arial" charset="0"/>
              </a:rPr>
            </a:br>
            <a:r>
              <a:rPr lang="en-US" sz="2400" dirty="0" smtClean="0">
                <a:latin typeface="Arial" charset="0"/>
                <a:ea typeface="Arial" charset="0"/>
                <a:cs typeface="Arial" charset="0"/>
              </a:rPr>
              <a:t>Data available in flat files (csv) and updated daily</a:t>
            </a: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46828" y="2363060"/>
            <a:ext cx="2768756" cy="208926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46828" y="4532343"/>
            <a:ext cx="2768756" cy="2092985"/>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111635" y="2286002"/>
            <a:ext cx="2735889" cy="1791692"/>
          </a:xfrm>
          <a:prstGeom prst="rect">
            <a:avLst/>
          </a:prstGeom>
          <a:ln>
            <a:noFill/>
          </a:ln>
          <a:effectLst>
            <a:outerShdw blurRad="292100" dist="139700" dir="2700000" algn="tl" rotWithShape="0">
              <a:srgbClr val="333333">
                <a:alpha val="65000"/>
              </a:srgbClr>
            </a:outerShdw>
          </a:effectLst>
        </p:spPr>
      </p:pic>
      <p:sp>
        <p:nvSpPr>
          <p:cNvPr id="13" name="Content Placeholder 2"/>
          <p:cNvSpPr txBox="1">
            <a:spLocks/>
          </p:cNvSpPr>
          <p:nvPr/>
        </p:nvSpPr>
        <p:spPr>
          <a:xfrm>
            <a:off x="2884517" y="1332432"/>
            <a:ext cx="3145642" cy="1124648"/>
          </a:xfrm>
          <a:prstGeom prst="rect">
            <a:avLst/>
          </a:prstGeom>
        </p:spPr>
        <p:txBody>
          <a:bodyPr>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900" b="1" dirty="0" smtClean="0">
                <a:latin typeface="Arial" charset="0"/>
                <a:ea typeface="Arial" charset="0"/>
                <a:cs typeface="Arial" charset="0"/>
              </a:rPr>
              <a:t>Time Series Analyst:</a:t>
            </a:r>
            <a:r>
              <a:rPr lang="en-US" sz="2900" dirty="0" smtClean="0">
                <a:latin typeface="Arial" charset="0"/>
                <a:ea typeface="Arial" charset="0"/>
                <a:cs typeface="Arial" charset="0"/>
              </a:rPr>
              <a:t> </a:t>
            </a:r>
            <a:r>
              <a:rPr lang="en-US" sz="2400" dirty="0" smtClean="0">
                <a:latin typeface="Arial" charset="0"/>
                <a:ea typeface="Arial" charset="0"/>
                <a:cs typeface="Arial" charset="0"/>
              </a:rPr>
              <a:t>Web interface, map and plot tools, and data export</a:t>
            </a:r>
          </a:p>
        </p:txBody>
      </p:sp>
      <p:sp>
        <p:nvSpPr>
          <p:cNvPr id="14" name="Content Placeholder 2"/>
          <p:cNvSpPr txBox="1">
            <a:spLocks/>
          </p:cNvSpPr>
          <p:nvPr/>
        </p:nvSpPr>
        <p:spPr>
          <a:xfrm>
            <a:off x="6030159" y="1348061"/>
            <a:ext cx="2989150" cy="836338"/>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b="1" dirty="0" smtClean="0">
                <a:latin typeface="Arial" charset="0"/>
                <a:ea typeface="Arial" charset="0"/>
                <a:cs typeface="Arial" charset="0"/>
              </a:rPr>
              <a:t>Web Services: </a:t>
            </a:r>
            <a:r>
              <a:rPr lang="en-US" sz="2200" dirty="0" smtClean="0">
                <a:latin typeface="Arial" charset="0"/>
                <a:ea typeface="Arial" charset="0"/>
                <a:cs typeface="Arial" charset="0"/>
              </a:rPr>
              <a:t>Programmatic data access</a:t>
            </a:r>
          </a:p>
        </p:txBody>
      </p:sp>
      <p:pic>
        <p:nvPicPr>
          <p:cNvPr id="4" name="Picture 3"/>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111634" y="4256921"/>
            <a:ext cx="2735889" cy="18989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5836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83114"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3600" dirty="0" smtClean="0">
                <a:latin typeface="+mj-lt"/>
              </a:rPr>
              <a:t>GAMUT Extensions: Additional WQ Efforts</a:t>
            </a:r>
            <a:endParaRPr lang="en-US" sz="3600" dirty="0">
              <a:latin typeface="+mj-lt"/>
            </a:endParaRPr>
          </a:p>
        </p:txBody>
      </p:sp>
      <p:sp>
        <p:nvSpPr>
          <p:cNvPr id="12" name="Content Placeholder 2"/>
          <p:cNvSpPr txBox="1">
            <a:spLocks/>
          </p:cNvSpPr>
          <p:nvPr/>
        </p:nvSpPr>
        <p:spPr>
          <a:xfrm>
            <a:off x="283114" y="1332431"/>
            <a:ext cx="5285276" cy="5027956"/>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smtClean="0">
                <a:latin typeface="Arial Narrow"/>
                <a:cs typeface="Arial Narrow"/>
              </a:rPr>
              <a:t>Stormwater</a:t>
            </a:r>
            <a:r>
              <a:rPr lang="en-US" dirty="0" smtClean="0">
                <a:latin typeface="Arial Narrow"/>
                <a:cs typeface="Arial Narrow"/>
              </a:rPr>
              <a:t>/canal network</a:t>
            </a:r>
          </a:p>
          <a:p>
            <a:r>
              <a:rPr lang="en-US" dirty="0" smtClean="0">
                <a:latin typeface="Arial Narrow"/>
                <a:cs typeface="Arial Narrow"/>
              </a:rPr>
              <a:t>Residential </a:t>
            </a:r>
            <a:r>
              <a:rPr lang="en-US" dirty="0" err="1" smtClean="0">
                <a:latin typeface="Arial Narrow"/>
                <a:cs typeface="Arial Narrow"/>
              </a:rPr>
              <a:t>stormwater</a:t>
            </a:r>
            <a:r>
              <a:rPr lang="en-US" dirty="0" smtClean="0">
                <a:latin typeface="Arial Narrow"/>
                <a:cs typeface="Arial Narrow"/>
              </a:rPr>
              <a:t> and </a:t>
            </a:r>
            <a:r>
              <a:rPr lang="en-US" dirty="0" err="1" smtClean="0">
                <a:latin typeface="Arial Narrow"/>
                <a:cs typeface="Arial Narrow"/>
              </a:rPr>
              <a:t>stormwater</a:t>
            </a:r>
            <a:r>
              <a:rPr lang="en-US" dirty="0" smtClean="0">
                <a:latin typeface="Arial Narrow"/>
                <a:cs typeface="Arial Narrow"/>
              </a:rPr>
              <a:t> harvesting</a:t>
            </a:r>
            <a:br>
              <a:rPr lang="en-US" dirty="0" smtClean="0">
                <a:latin typeface="Arial Narrow"/>
                <a:cs typeface="Arial Narrow"/>
              </a:rPr>
            </a:br>
            <a:endParaRPr lang="en-US" sz="2400" dirty="0">
              <a:latin typeface="Arial Narrow"/>
              <a:cs typeface="Arial Narrow"/>
            </a:endParaRP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5" name="Picture 4" descr="IMG_0549.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50936" y="1453478"/>
            <a:ext cx="3122408" cy="2971377"/>
          </a:xfrm>
          <a:prstGeom prst="rect">
            <a:avLst/>
          </a:prstGeom>
          <a:ln>
            <a:noFill/>
          </a:ln>
          <a:effectLst>
            <a:outerShdw blurRad="292100" dist="139700" dir="2700000" algn="tl" rotWithShape="0">
              <a:srgbClr val="333333">
                <a:alpha val="65000"/>
              </a:srgbClr>
            </a:outerShdw>
          </a:effectLst>
        </p:spPr>
      </p:pic>
      <p:pic>
        <p:nvPicPr>
          <p:cNvPr id="8" name="Picture 7" descr="20160420_120537.jpg"/>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rot="5400000">
            <a:off x="-301538" y="3841294"/>
            <a:ext cx="3366630" cy="2197327"/>
          </a:xfrm>
          <a:prstGeom prst="rect">
            <a:avLst/>
          </a:prstGeom>
          <a:ln>
            <a:noFill/>
          </a:ln>
          <a:effectLst>
            <a:outerShdw blurRad="292100" dist="139700" dir="2700000" algn="tl" rotWithShape="0">
              <a:srgbClr val="333333">
                <a:alpha val="65000"/>
              </a:srgbClr>
            </a:outerShdw>
          </a:effectLst>
        </p:spPr>
      </p:pic>
      <p:pic>
        <p:nvPicPr>
          <p:cNvPr id="10" name="Picture 9" descr="Picture1.png"/>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485235" y="3256641"/>
            <a:ext cx="2478574" cy="1830365"/>
          </a:xfrm>
          <a:prstGeom prst="rect">
            <a:avLst/>
          </a:prstGeom>
          <a:ln>
            <a:noFill/>
          </a:ln>
          <a:effectLst>
            <a:outerShdw blurRad="292100" dist="139700" dir="2700000" algn="tl" rotWithShape="0">
              <a:srgbClr val="333333">
                <a:alpha val="65000"/>
              </a:srgbClr>
            </a:outerShdw>
          </a:effectLst>
        </p:spPr>
      </p:pic>
      <p:pic>
        <p:nvPicPr>
          <p:cNvPr id="4" name="Picture 3" descr="3rd East.png"/>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284989" y="4952959"/>
            <a:ext cx="2595552" cy="2175546"/>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7"/>
          <a:stretch>
            <a:fillRect/>
          </a:stretch>
        </p:blipFill>
        <p:spPr>
          <a:xfrm>
            <a:off x="5650937" y="4424855"/>
            <a:ext cx="3122408" cy="22082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667882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4957011" y="3892044"/>
            <a:ext cx="3882189" cy="156117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pic>
        <p:nvPicPr>
          <p:cNvPr id="8" name="Picture 7"/>
          <p:cNvPicPr>
            <a:picLocks noChangeAspect="1"/>
          </p:cNvPicPr>
          <p:nvPr/>
        </p:nvPicPr>
        <p:blipFill>
          <a:blip r:embed="rId3"/>
          <a:stretch>
            <a:fillRect/>
          </a:stretch>
        </p:blipFill>
        <p:spPr>
          <a:xfrm>
            <a:off x="3947079" y="1995418"/>
            <a:ext cx="1624653" cy="1624653"/>
          </a:xfrm>
          <a:prstGeom prst="rect">
            <a:avLst/>
          </a:prstGeom>
        </p:spPr>
      </p:pic>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000" dirty="0" smtClean="0">
                <a:latin typeface="+mj-lt"/>
              </a:rPr>
              <a:t>GAMUT </a:t>
            </a:r>
            <a:r>
              <a:rPr lang="en-US" sz="4000" dirty="0" smtClean="0">
                <a:latin typeface="+mj-lt"/>
              </a:rPr>
              <a:t>Extension: </a:t>
            </a:r>
            <a:r>
              <a:rPr lang="en-US" sz="4000" dirty="0" smtClean="0">
                <a:latin typeface="+mj-lt"/>
              </a:rPr>
              <a:t>Utah Lake Buoys</a:t>
            </a:r>
            <a:endParaRPr lang="en-US" sz="4000" dirty="0">
              <a:latin typeface="+mj-lt"/>
            </a:endParaRPr>
          </a:p>
        </p:txBody>
      </p:sp>
      <p:sp>
        <p:nvSpPr>
          <p:cNvPr id="12" name="Content Placeholder 2"/>
          <p:cNvSpPr txBox="1">
            <a:spLocks/>
          </p:cNvSpPr>
          <p:nvPr/>
        </p:nvSpPr>
        <p:spPr>
          <a:xfrm>
            <a:off x="295325" y="1413989"/>
            <a:ext cx="4582054" cy="2710872"/>
          </a:xfrm>
          <a:prstGeom prst="rect">
            <a:avLst/>
          </a:prstGeom>
        </p:spPr>
        <p:txBody>
          <a:bodyPr>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Arial" charset="0"/>
                <a:ea typeface="Arial" charset="0"/>
                <a:cs typeface="Arial" charset="0"/>
              </a:rPr>
              <a:t>GAMUT staff working with State DEQ</a:t>
            </a:r>
          </a:p>
          <a:p>
            <a:r>
              <a:rPr lang="en-US" dirty="0" smtClean="0">
                <a:latin typeface="Arial" charset="0"/>
                <a:ea typeface="Arial" charset="0"/>
                <a:cs typeface="Arial" charset="0"/>
              </a:rPr>
              <a:t>Assisted </a:t>
            </a:r>
            <a:r>
              <a:rPr lang="en-US" dirty="0" smtClean="0">
                <a:latin typeface="Arial" charset="0"/>
                <a:ea typeface="Arial" charset="0"/>
                <a:cs typeface="Arial" charset="0"/>
              </a:rPr>
              <a:t>with installation</a:t>
            </a:r>
            <a:r>
              <a:rPr lang="en-US" dirty="0">
                <a:latin typeface="Arial" charset="0"/>
                <a:ea typeface="Arial" charset="0"/>
                <a:cs typeface="Arial" charset="0"/>
              </a:rPr>
              <a:t> </a:t>
            </a:r>
            <a:r>
              <a:rPr lang="en-US" dirty="0" smtClean="0">
                <a:latin typeface="Arial" charset="0"/>
                <a:ea typeface="Arial" charset="0"/>
                <a:cs typeface="Arial" charset="0"/>
              </a:rPr>
              <a:t>and maintenance</a:t>
            </a:r>
          </a:p>
          <a:p>
            <a:r>
              <a:rPr lang="en-US" dirty="0" smtClean="0">
                <a:latin typeface="Arial" charset="0"/>
                <a:ea typeface="Arial" charset="0"/>
                <a:cs typeface="Arial" charset="0"/>
              </a:rPr>
              <a:t>Streaming </a:t>
            </a:r>
            <a:r>
              <a:rPr lang="en-US" dirty="0" smtClean="0">
                <a:latin typeface="Arial" charset="0"/>
                <a:ea typeface="Arial" charset="0"/>
                <a:cs typeface="Arial" charset="0"/>
              </a:rPr>
              <a:t>buoy data</a:t>
            </a:r>
            <a:endParaRPr lang="en-US" dirty="0">
              <a:latin typeface="Arial" charset="0"/>
              <a:ea typeface="Arial" charset="0"/>
              <a:cs typeface="Arial" charset="0"/>
            </a:endParaRP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325" y="4011397"/>
            <a:ext cx="4414232" cy="231022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2716" y="4011397"/>
            <a:ext cx="1246841" cy="935131"/>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9768" y="1921715"/>
            <a:ext cx="2526161" cy="1772058"/>
          </a:xfrm>
          <a:prstGeom prst="rect">
            <a:avLst/>
          </a:prstGeom>
          <a:ln>
            <a:noFill/>
          </a:ln>
          <a:effectLst>
            <a:outerShdw blurRad="292100" dist="139700" dir="2700000" algn="tl" rotWithShape="0">
              <a:srgbClr val="333333">
                <a:alpha val="65000"/>
              </a:srgbClr>
            </a:outerShdw>
          </a:effectLst>
        </p:spPr>
      </p:pic>
      <p:sp>
        <p:nvSpPr>
          <p:cNvPr id="9" name="Content Placeholder 2"/>
          <p:cNvSpPr txBox="1">
            <a:spLocks/>
          </p:cNvSpPr>
          <p:nvPr/>
        </p:nvSpPr>
        <p:spPr>
          <a:xfrm>
            <a:off x="295325" y="6321617"/>
            <a:ext cx="4189502" cy="28439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Arial Narrow"/>
                <a:cs typeface="Arial Narrow"/>
              </a:rPr>
              <a:t>P</a:t>
            </a:r>
            <a:r>
              <a:rPr lang="en-US" sz="1400" dirty="0" smtClean="0">
                <a:latin typeface="Arial Narrow"/>
                <a:cs typeface="Arial Narrow"/>
              </a:rPr>
              <a:t>hoto</a:t>
            </a:r>
            <a:r>
              <a:rPr lang="en-US" sz="1400" dirty="0" smtClean="0">
                <a:latin typeface="Arial Narrow"/>
                <a:cs typeface="Arial Narrow"/>
              </a:rPr>
              <a:t>: Al Hartman, Salt Lake Tribune</a:t>
            </a:r>
            <a:endParaRPr lang="en-US" sz="1400" dirty="0">
              <a:latin typeface="Arial Narrow"/>
              <a:cs typeface="Arial Narrow"/>
            </a:endParaRPr>
          </a:p>
        </p:txBody>
      </p:sp>
      <p:sp>
        <p:nvSpPr>
          <p:cNvPr id="6" name="TextBox 5"/>
          <p:cNvSpPr txBox="1"/>
          <p:nvPr/>
        </p:nvSpPr>
        <p:spPr>
          <a:xfrm>
            <a:off x="5793760" y="1487571"/>
            <a:ext cx="2698175" cy="369332"/>
          </a:xfrm>
          <a:prstGeom prst="rect">
            <a:avLst/>
          </a:prstGeom>
          <a:noFill/>
        </p:spPr>
        <p:txBody>
          <a:bodyPr wrap="none" rtlCol="0">
            <a:spAutoFit/>
          </a:bodyPr>
          <a:lstStyle/>
          <a:p>
            <a:r>
              <a:rPr lang="en-US" dirty="0" smtClean="0">
                <a:latin typeface="Arial" charset="0"/>
                <a:ea typeface="Arial" charset="0"/>
                <a:cs typeface="Arial" charset="0"/>
              </a:rPr>
              <a:t>Proprietary Data System</a:t>
            </a:r>
            <a:endParaRPr lang="en-US" dirty="0">
              <a:latin typeface="Arial" charset="0"/>
              <a:ea typeface="Arial" charset="0"/>
              <a:cs typeface="Arial" charset="0"/>
            </a:endParaRPr>
          </a:p>
        </p:txBody>
      </p:sp>
      <p:cxnSp>
        <p:nvCxnSpPr>
          <p:cNvPr id="11" name="Curved Connector 10"/>
          <p:cNvCxnSpPr/>
          <p:nvPr/>
        </p:nvCxnSpPr>
        <p:spPr>
          <a:xfrm flipV="1">
            <a:off x="5141831" y="2290277"/>
            <a:ext cx="737937" cy="385010"/>
          </a:xfrm>
          <a:prstGeom prst="curvedConnector3">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3" name="Can 12"/>
          <p:cNvSpPr/>
          <p:nvPr/>
        </p:nvSpPr>
        <p:spPr>
          <a:xfrm>
            <a:off x="5321693" y="5578293"/>
            <a:ext cx="1055882" cy="1027722"/>
          </a:xfrm>
          <a:prstGeom prst="ca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smtClean="0">
                <a:latin typeface="Arial" charset="0"/>
                <a:ea typeface="Arial" charset="0"/>
                <a:cs typeface="Arial" charset="0"/>
              </a:rPr>
              <a:t>Operational Database</a:t>
            </a:r>
            <a:endParaRPr lang="en-US" sz="1200" dirty="0">
              <a:latin typeface="Arial" charset="0"/>
              <a:ea typeface="Arial" charset="0"/>
              <a:cs typeface="Arial" charset="0"/>
            </a:endParaRPr>
          </a:p>
        </p:txBody>
      </p:sp>
      <p:grpSp>
        <p:nvGrpSpPr>
          <p:cNvPr id="25" name="Group 24"/>
          <p:cNvGrpSpPr/>
          <p:nvPr/>
        </p:nvGrpSpPr>
        <p:grpSpPr>
          <a:xfrm>
            <a:off x="5122327" y="4184725"/>
            <a:ext cx="852342" cy="955581"/>
            <a:chOff x="5296279" y="4090315"/>
            <a:chExt cx="1162716" cy="1411255"/>
          </a:xfrm>
        </p:grpSpPr>
        <p:sp>
          <p:nvSpPr>
            <p:cNvPr id="14" name="Folded Corner 13"/>
            <p:cNvSpPr/>
            <p:nvPr/>
          </p:nvSpPr>
          <p:spPr>
            <a:xfrm>
              <a:off x="5296279" y="4090315"/>
              <a:ext cx="857916" cy="1106455"/>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CSV</a:t>
              </a:r>
            </a:p>
            <a:p>
              <a:pPr algn="ctr"/>
              <a:r>
                <a:rPr lang="en-US" dirty="0" smtClean="0"/>
                <a:t>Files</a:t>
              </a:r>
              <a:endParaRPr lang="en-US" dirty="0"/>
            </a:p>
          </p:txBody>
        </p:sp>
        <p:sp>
          <p:nvSpPr>
            <p:cNvPr id="15" name="Folded Corner 14"/>
            <p:cNvSpPr/>
            <p:nvPr/>
          </p:nvSpPr>
          <p:spPr>
            <a:xfrm>
              <a:off x="5448680" y="4242715"/>
              <a:ext cx="857916" cy="1106456"/>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CSV</a:t>
              </a:r>
            </a:p>
            <a:p>
              <a:pPr algn="ctr"/>
              <a:r>
                <a:rPr lang="en-US" dirty="0" smtClean="0"/>
                <a:t>Files</a:t>
              </a:r>
              <a:endParaRPr lang="en-US" dirty="0"/>
            </a:p>
          </p:txBody>
        </p:sp>
        <p:sp>
          <p:nvSpPr>
            <p:cNvPr id="16" name="Folded Corner 15"/>
            <p:cNvSpPr/>
            <p:nvPr/>
          </p:nvSpPr>
          <p:spPr>
            <a:xfrm>
              <a:off x="5601079" y="4395115"/>
              <a:ext cx="857916" cy="1106455"/>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CSV</a:t>
              </a:r>
            </a:p>
            <a:p>
              <a:pPr algn="ctr"/>
              <a:r>
                <a:rPr lang="en-US" dirty="0" smtClean="0"/>
                <a:t>Files</a:t>
              </a:r>
              <a:endParaRPr lang="en-US" dirty="0"/>
            </a:p>
          </p:txBody>
        </p:sp>
      </p:grpSp>
      <p:cxnSp>
        <p:nvCxnSpPr>
          <p:cNvPr id="17" name="Curved Connector 16"/>
          <p:cNvCxnSpPr>
            <a:stCxn id="7" idx="2"/>
            <a:endCxn id="14" idx="0"/>
          </p:cNvCxnSpPr>
          <p:nvPr/>
        </p:nvCxnSpPr>
        <p:spPr>
          <a:xfrm rot="5400000">
            <a:off x="6044339" y="3086215"/>
            <a:ext cx="490952" cy="1706069"/>
          </a:xfrm>
          <a:prstGeom prst="curvedConnector3">
            <a:avLst>
              <a:gd name="adj1" fmla="val 50000"/>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7"/>
          <a:stretch>
            <a:fillRect/>
          </a:stretch>
        </p:blipFill>
        <p:spPr>
          <a:xfrm>
            <a:off x="5887035" y="4860553"/>
            <a:ext cx="1146854" cy="573427"/>
          </a:xfrm>
          <a:prstGeom prst="rect">
            <a:avLst/>
          </a:prstGeom>
        </p:spPr>
      </p:pic>
      <p:sp>
        <p:nvSpPr>
          <p:cNvPr id="23" name="TextBox 22"/>
          <p:cNvSpPr txBox="1"/>
          <p:nvPr/>
        </p:nvSpPr>
        <p:spPr>
          <a:xfrm>
            <a:off x="6733046" y="4963979"/>
            <a:ext cx="774571" cy="369332"/>
          </a:xfrm>
          <a:prstGeom prst="rect">
            <a:avLst/>
          </a:prstGeom>
          <a:noFill/>
        </p:spPr>
        <p:txBody>
          <a:bodyPr wrap="none" rtlCol="0">
            <a:spAutoFit/>
          </a:bodyPr>
          <a:lstStyle/>
          <a:p>
            <a:r>
              <a:rPr lang="en-US" dirty="0" smtClean="0">
                <a:latin typeface="Arial" charset="0"/>
                <a:ea typeface="Arial" charset="0"/>
                <a:cs typeface="Arial" charset="0"/>
              </a:rPr>
              <a:t>Script</a:t>
            </a:r>
            <a:endParaRPr lang="en-US" dirty="0">
              <a:latin typeface="Arial" charset="0"/>
              <a:ea typeface="Arial" charset="0"/>
              <a:cs typeface="Arial" charset="0"/>
            </a:endParaRPr>
          </a:p>
        </p:txBody>
      </p:sp>
      <p:grpSp>
        <p:nvGrpSpPr>
          <p:cNvPr id="28" name="Group 27"/>
          <p:cNvGrpSpPr/>
          <p:nvPr/>
        </p:nvGrpSpPr>
        <p:grpSpPr>
          <a:xfrm>
            <a:off x="7750977" y="4186829"/>
            <a:ext cx="810143" cy="960438"/>
            <a:chOff x="5296279" y="4090315"/>
            <a:chExt cx="1162716" cy="1411255"/>
          </a:xfrm>
        </p:grpSpPr>
        <p:sp>
          <p:nvSpPr>
            <p:cNvPr id="29" name="Folded Corner 28"/>
            <p:cNvSpPr/>
            <p:nvPr/>
          </p:nvSpPr>
          <p:spPr>
            <a:xfrm>
              <a:off x="5296279" y="4090315"/>
              <a:ext cx="857916" cy="1106455"/>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CSV</a:t>
              </a:r>
            </a:p>
            <a:p>
              <a:pPr algn="ctr"/>
              <a:r>
                <a:rPr lang="en-US" dirty="0" smtClean="0"/>
                <a:t>Files</a:t>
              </a:r>
              <a:endParaRPr lang="en-US" dirty="0"/>
            </a:p>
          </p:txBody>
        </p:sp>
        <p:sp>
          <p:nvSpPr>
            <p:cNvPr id="30" name="Folded Corner 29"/>
            <p:cNvSpPr/>
            <p:nvPr/>
          </p:nvSpPr>
          <p:spPr>
            <a:xfrm>
              <a:off x="5448679" y="4242715"/>
              <a:ext cx="857916" cy="1106455"/>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CSV</a:t>
              </a:r>
            </a:p>
            <a:p>
              <a:pPr algn="ctr"/>
              <a:r>
                <a:rPr lang="en-US" dirty="0" smtClean="0"/>
                <a:t>Files</a:t>
              </a:r>
              <a:endParaRPr lang="en-US" dirty="0"/>
            </a:p>
          </p:txBody>
        </p:sp>
        <p:sp>
          <p:nvSpPr>
            <p:cNvPr id="31" name="Folded Corner 30"/>
            <p:cNvSpPr/>
            <p:nvPr/>
          </p:nvSpPr>
          <p:spPr>
            <a:xfrm>
              <a:off x="5601079" y="4395115"/>
              <a:ext cx="857916" cy="1106455"/>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CSV</a:t>
              </a:r>
            </a:p>
            <a:p>
              <a:pPr algn="ctr"/>
              <a:r>
                <a:rPr lang="en-US" dirty="0" smtClean="0"/>
                <a:t>Files</a:t>
              </a:r>
              <a:endParaRPr lang="en-US" dirty="0"/>
            </a:p>
          </p:txBody>
        </p:sp>
      </p:grpSp>
      <p:cxnSp>
        <p:nvCxnSpPr>
          <p:cNvPr id="32" name="Curved Connector 31"/>
          <p:cNvCxnSpPr>
            <a:stCxn id="16" idx="3"/>
            <a:endCxn id="29" idx="1"/>
          </p:cNvCxnSpPr>
          <p:nvPr/>
        </p:nvCxnSpPr>
        <p:spPr>
          <a:xfrm flipV="1">
            <a:off x="5974669" y="4563332"/>
            <a:ext cx="1776308" cy="202376"/>
          </a:xfrm>
          <a:prstGeom prst="curvedConnector3">
            <a:avLst>
              <a:gd name="adj1" fmla="val 50000"/>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970118" y="5612795"/>
            <a:ext cx="1683265" cy="87947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Streaming Data Loader</a:t>
            </a:r>
            <a:endParaRPr lang="en-US" dirty="0"/>
          </a:p>
        </p:txBody>
      </p:sp>
      <p:cxnSp>
        <p:nvCxnSpPr>
          <p:cNvPr id="38" name="Curved Connector 37"/>
          <p:cNvCxnSpPr>
            <a:stCxn id="31" idx="2"/>
            <a:endCxn id="37" idx="0"/>
          </p:cNvCxnSpPr>
          <p:nvPr/>
        </p:nvCxnSpPr>
        <p:spPr>
          <a:xfrm rot="5400000">
            <a:off x="7804230" y="5154789"/>
            <a:ext cx="465528" cy="450485"/>
          </a:xfrm>
          <a:prstGeom prst="curvedConnector3">
            <a:avLst>
              <a:gd name="adj1" fmla="val 50000"/>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41" name="Curved Connector 40"/>
          <p:cNvCxnSpPr>
            <a:stCxn id="37" idx="1"/>
            <a:endCxn id="13" idx="4"/>
          </p:cNvCxnSpPr>
          <p:nvPr/>
        </p:nvCxnSpPr>
        <p:spPr>
          <a:xfrm rot="10800000" flipV="1">
            <a:off x="6377576" y="6052530"/>
            <a:ext cx="592543" cy="39624"/>
          </a:xfrm>
          <a:prstGeom prst="curvedConnector3">
            <a:avLst>
              <a:gd name="adj1" fmla="val 50000"/>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177404" y="3978057"/>
            <a:ext cx="1601721" cy="369332"/>
          </a:xfrm>
          <a:prstGeom prst="rect">
            <a:avLst/>
          </a:prstGeom>
          <a:noFill/>
        </p:spPr>
        <p:txBody>
          <a:bodyPr wrap="none" rtlCol="0">
            <a:spAutoFit/>
          </a:bodyPr>
          <a:lstStyle/>
          <a:p>
            <a:r>
              <a:rPr lang="en-US" smtClean="0"/>
              <a:t>USU FTP Server</a:t>
            </a:r>
            <a:endParaRPr lang="en-US"/>
          </a:p>
        </p:txBody>
      </p:sp>
    </p:spTree>
    <p:extLst>
      <p:ext uri="{BB962C8B-B14F-4D97-AF65-F5344CB8AC3E}">
        <p14:creationId xmlns:p14="http://schemas.microsoft.com/office/powerpoint/2010/main" val="16223347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310212" y="348710"/>
            <a:ext cx="7298315" cy="983721"/>
          </a:xfrm>
          <a:prstGeom prst="rect">
            <a:avLst/>
          </a:prstGeom>
          <a:solidFill>
            <a:srgbClr val="797979"/>
          </a:solid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400" dirty="0" smtClean="0">
                <a:latin typeface="+mj-lt"/>
              </a:rPr>
              <a:t>Core Questions</a:t>
            </a:r>
            <a:endParaRPr lang="en-US" sz="4400" dirty="0">
              <a:latin typeface="+mj-lt"/>
            </a:endParaRPr>
          </a:p>
        </p:txBody>
      </p:sp>
      <p:sp>
        <p:nvSpPr>
          <p:cNvPr id="7" name="TextBox 6"/>
          <p:cNvSpPr txBox="1"/>
          <p:nvPr/>
        </p:nvSpPr>
        <p:spPr>
          <a:xfrm>
            <a:off x="952479" y="2136555"/>
            <a:ext cx="7250842" cy="2554545"/>
          </a:xfrm>
          <a:prstGeom prst="rect">
            <a:avLst/>
          </a:prstGeom>
          <a:noFill/>
        </p:spPr>
        <p:txBody>
          <a:bodyPr wrap="square" rtlCol="0">
            <a:spAutoFit/>
          </a:bodyPr>
          <a:lstStyle/>
          <a:p>
            <a:r>
              <a:rPr lang="en-US" sz="3200" dirty="0"/>
              <a:t>How can we </a:t>
            </a:r>
            <a:r>
              <a:rPr lang="en-US" sz="3200" dirty="0" smtClean="0"/>
              <a:t>train a next generation of more cyber-savvy engineers, scientists, and professionals who are capable of working in data-intensive research and professional environments?</a:t>
            </a:r>
            <a:endParaRPr lang="en-US" sz="3200" dirty="0"/>
          </a:p>
        </p:txBody>
      </p:sp>
    </p:spTree>
    <p:extLst>
      <p:ext uri="{BB962C8B-B14F-4D97-AF65-F5344CB8AC3E}">
        <p14:creationId xmlns:p14="http://schemas.microsoft.com/office/powerpoint/2010/main" val="363895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7-15 at 4.19.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129" y="1558949"/>
            <a:ext cx="3108960" cy="1554480"/>
          </a:xfrm>
          <a:prstGeom prst="rect">
            <a:avLst/>
          </a:prstGeom>
        </p:spPr>
      </p:pic>
      <p:sp>
        <p:nvSpPr>
          <p:cNvPr id="11" name="Rectangle 10"/>
          <p:cNvSpPr/>
          <p:nvPr/>
        </p:nvSpPr>
        <p:spPr>
          <a:xfrm>
            <a:off x="7544391" y="1558949"/>
            <a:ext cx="1393389" cy="5033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latin typeface="+mj-lt"/>
              </a:rPr>
              <a:t>Hydroinformatics</a:t>
            </a:r>
            <a:r>
              <a:rPr lang="en-US" dirty="0" smtClean="0">
                <a:latin typeface="+mj-lt"/>
              </a:rPr>
              <a:t> Course</a:t>
            </a:r>
            <a:endParaRPr lang="en-US" dirty="0">
              <a:latin typeface="+mj-lt"/>
            </a:endParaRPr>
          </a:p>
        </p:txBody>
      </p:sp>
      <p:sp>
        <p:nvSpPr>
          <p:cNvPr id="3" name="TextBox 2"/>
          <p:cNvSpPr txBox="1"/>
          <p:nvPr/>
        </p:nvSpPr>
        <p:spPr>
          <a:xfrm>
            <a:off x="496235" y="1437313"/>
            <a:ext cx="4952143" cy="3785652"/>
          </a:xfrm>
          <a:prstGeom prst="rect">
            <a:avLst/>
          </a:prstGeom>
          <a:noFill/>
        </p:spPr>
        <p:txBody>
          <a:bodyPr wrap="square" rtlCol="0">
            <a:spAutoFit/>
          </a:bodyPr>
          <a:lstStyle/>
          <a:p>
            <a:pPr marL="285750" indent="-285750">
              <a:buFont typeface="Arial" charset="0"/>
              <a:buChar char="•"/>
            </a:pPr>
            <a:r>
              <a:rPr lang="en-US" sz="2000" dirty="0" smtClean="0"/>
              <a:t>3 </a:t>
            </a:r>
            <a:r>
              <a:rPr lang="en-US" sz="2000" dirty="0" smtClean="0"/>
              <a:t>to 5 partner universities</a:t>
            </a:r>
          </a:p>
          <a:p>
            <a:pPr marL="285750" indent="-285750">
              <a:buFont typeface="Arial" charset="0"/>
              <a:buChar char="•"/>
            </a:pPr>
            <a:r>
              <a:rPr lang="en-US" sz="2000" dirty="0" smtClean="0"/>
              <a:t>30 - 45 </a:t>
            </a:r>
            <a:r>
              <a:rPr lang="en-US" sz="2000" dirty="0" smtClean="0"/>
              <a:t>students total across the campuses</a:t>
            </a:r>
          </a:p>
          <a:p>
            <a:pPr marL="285750" indent="-285750">
              <a:buFont typeface="Arial" charset="0"/>
              <a:buChar char="•"/>
            </a:pPr>
            <a:r>
              <a:rPr lang="en-US" sz="2000" dirty="0" smtClean="0"/>
              <a:t>We </a:t>
            </a:r>
            <a:r>
              <a:rPr lang="en-US" sz="2000" dirty="0" smtClean="0"/>
              <a:t>focus on:</a:t>
            </a:r>
          </a:p>
          <a:p>
            <a:pPr marL="742950" lvl="1" indent="-285750">
              <a:buFont typeface="Arial" charset="0"/>
              <a:buChar char="•"/>
            </a:pPr>
            <a:r>
              <a:rPr lang="en-US" sz="2000" dirty="0" smtClean="0"/>
              <a:t>Data and the data life cycle</a:t>
            </a:r>
          </a:p>
          <a:p>
            <a:pPr marL="742950" lvl="1" indent="-285750">
              <a:buFont typeface="Arial" charset="0"/>
              <a:buChar char="•"/>
            </a:pPr>
            <a:r>
              <a:rPr lang="en-US" sz="2000" dirty="0" smtClean="0"/>
              <a:t>Databases and data models</a:t>
            </a:r>
          </a:p>
          <a:p>
            <a:pPr marL="742950" lvl="1" indent="-285750">
              <a:buFont typeface="Arial" charset="0"/>
              <a:buChar char="•"/>
            </a:pPr>
            <a:r>
              <a:rPr lang="en-US" sz="2000" dirty="0" smtClean="0"/>
              <a:t>Data visualization, transformation, analysis, and modeling</a:t>
            </a:r>
          </a:p>
          <a:p>
            <a:pPr marL="285750" indent="-285750">
              <a:buFont typeface="Arial" charset="0"/>
              <a:buChar char="•"/>
            </a:pPr>
            <a:r>
              <a:rPr lang="en-US" sz="2000" dirty="0" smtClean="0"/>
              <a:t>Technologies we use:</a:t>
            </a:r>
          </a:p>
          <a:p>
            <a:pPr marL="742950" lvl="1" indent="-285750">
              <a:buFont typeface="Arial" charset="0"/>
              <a:buChar char="•"/>
            </a:pPr>
            <a:r>
              <a:rPr lang="en-US" sz="2000" dirty="0" smtClean="0"/>
              <a:t>Relational database management systems</a:t>
            </a:r>
          </a:p>
          <a:p>
            <a:pPr marL="742950" lvl="1" indent="-285750">
              <a:buFont typeface="Arial" charset="0"/>
              <a:buChar char="•"/>
            </a:pPr>
            <a:r>
              <a:rPr lang="en-US" sz="2000" dirty="0" smtClean="0"/>
              <a:t>Structured query language</a:t>
            </a:r>
          </a:p>
          <a:p>
            <a:pPr marL="742950" lvl="1" indent="-285750">
              <a:buFont typeface="Arial" charset="0"/>
              <a:buChar char="•"/>
            </a:pPr>
            <a:r>
              <a:rPr lang="en-US" sz="2000" dirty="0" smtClean="0"/>
              <a:t>Python </a:t>
            </a:r>
            <a:r>
              <a:rPr lang="en-US" sz="2000" dirty="0" smtClean="0"/>
              <a:t>Programming</a:t>
            </a:r>
            <a:endParaRPr lang="en-US" sz="2000" dirty="0" smtClean="0"/>
          </a:p>
          <a:p>
            <a:pPr marL="742950" lvl="1" indent="-285750">
              <a:buFont typeface="Arial" charset="0"/>
              <a:buChar char="•"/>
            </a:pPr>
            <a:r>
              <a:rPr lang="en-US" sz="2000" dirty="0" smtClean="0"/>
              <a:t>R Statistical </a:t>
            </a:r>
            <a:r>
              <a:rPr lang="en-US" sz="2000" dirty="0" smtClean="0"/>
              <a:t>Computing</a:t>
            </a:r>
            <a:endParaRPr lang="en-US" sz="2000" dirty="0" smtClean="0"/>
          </a:p>
        </p:txBody>
      </p:sp>
      <p:pic>
        <p:nvPicPr>
          <p:cNvPr id="4" name="Picture 3" descr="Screen Shot 2015-07-15 at 4.21.35 PM.png"/>
          <p:cNvPicPr>
            <a:picLocks noChangeAspect="1"/>
          </p:cNvPicPr>
          <p:nvPr/>
        </p:nvPicPr>
        <p:blipFill rotWithShape="1">
          <a:blip r:embed="rId3">
            <a:extLst>
              <a:ext uri="{28A0092B-C50C-407E-A947-70E740481C1C}">
                <a14:useLocalDpi xmlns:a14="http://schemas.microsoft.com/office/drawing/2010/main" val="0"/>
              </a:ext>
            </a:extLst>
          </a:blip>
          <a:srcRect l="8176" t="16152" r="3150" b="25176"/>
          <a:stretch/>
        </p:blipFill>
        <p:spPr>
          <a:xfrm>
            <a:off x="5760129" y="3258732"/>
            <a:ext cx="3108960" cy="1554480"/>
          </a:xfrm>
          <a:prstGeom prst="rect">
            <a:avLst/>
          </a:prstGeom>
        </p:spPr>
      </p:pic>
      <p:pic>
        <p:nvPicPr>
          <p:cNvPr id="5" name="Picture 4" descr="Screen Shot 2015-07-15 at 4.23.4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129" y="4958515"/>
            <a:ext cx="3108960" cy="1554480"/>
          </a:xfrm>
          <a:prstGeom prst="rect">
            <a:avLst/>
          </a:prstGeom>
        </p:spPr>
      </p:pic>
      <p:pic>
        <p:nvPicPr>
          <p:cNvPr id="7" name="Picture 2" descr="ttps://www.usu.edu/prm/identity/logos/vertical-wordmark-black.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1133" y="3258733"/>
            <a:ext cx="1324870" cy="4502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go-alternative-u"/>
          <p:cNvPicPr>
            <a:picLocks noChangeAspect="1" noChangeArrowheads="1"/>
          </p:cNvPicPr>
          <p:nvPr/>
        </p:nvPicPr>
        <p:blipFill rotWithShape="1">
          <a:blip r:embed="rId6">
            <a:extLst>
              <a:ext uri="{28A0092B-C50C-407E-A947-70E740481C1C}">
                <a14:useLocalDpi xmlns:a14="http://schemas.microsoft.com/office/drawing/2010/main" val="0"/>
              </a:ext>
            </a:extLst>
          </a:blip>
          <a:srcRect r="46742" b="83858"/>
          <a:stretch/>
        </p:blipFill>
        <p:spPr bwMode="auto">
          <a:xfrm>
            <a:off x="7551133" y="1580706"/>
            <a:ext cx="1386647" cy="4695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web.byu.edu/sites/default/files/style%20guide/Word-Mark.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4391" y="4905412"/>
            <a:ext cx="1324698" cy="4371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59820" y="5435777"/>
            <a:ext cx="5199171" cy="1077218"/>
          </a:xfrm>
          <a:prstGeom prst="rect">
            <a:avLst/>
          </a:prstGeom>
          <a:noFill/>
        </p:spPr>
        <p:txBody>
          <a:bodyPr wrap="square" rtlCol="0">
            <a:spAutoFit/>
          </a:bodyPr>
          <a:lstStyle/>
          <a:p>
            <a:r>
              <a:rPr lang="en-US" sz="1600" i="1" dirty="0" smtClean="0">
                <a:solidFill>
                  <a:srgbClr val="09A5E3"/>
                </a:solidFill>
              </a:rPr>
              <a:t>“My team used basic concepts from almost every class period and topic section in our term project. It was cool to see how all the individual skills added up to help us create and maintain hydrologic information.”</a:t>
            </a:r>
            <a:endParaRPr lang="en-US" sz="1600" i="1" dirty="0">
              <a:solidFill>
                <a:srgbClr val="09A5E3"/>
              </a:solidFill>
            </a:endParaRPr>
          </a:p>
        </p:txBody>
      </p:sp>
    </p:spTree>
    <p:extLst>
      <p:ext uri="{BB962C8B-B14F-4D97-AF65-F5344CB8AC3E}">
        <p14:creationId xmlns:p14="http://schemas.microsoft.com/office/powerpoint/2010/main" val="11671068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sp>
        <p:nvSpPr>
          <p:cNvPr id="6" name="TextBox 5"/>
          <p:cNvSpPr txBox="1"/>
          <p:nvPr/>
        </p:nvSpPr>
        <p:spPr>
          <a:xfrm>
            <a:off x="2229852" y="3088105"/>
            <a:ext cx="4617546" cy="1015663"/>
          </a:xfrm>
          <a:prstGeom prst="rect">
            <a:avLst/>
          </a:prstGeom>
          <a:noFill/>
        </p:spPr>
        <p:txBody>
          <a:bodyPr wrap="none" rtlCol="0">
            <a:spAutoFit/>
          </a:bodyPr>
          <a:lstStyle/>
          <a:p>
            <a:r>
              <a:rPr lang="en-US" sz="6000" smtClean="0">
                <a:latin typeface="Arial" charset="0"/>
                <a:ea typeface="Arial" charset="0"/>
                <a:cs typeface="Arial" charset="0"/>
              </a:rPr>
              <a:t>What’s next?</a:t>
            </a:r>
            <a:endParaRPr lang="en-US" sz="6000">
              <a:latin typeface="Arial" charset="0"/>
              <a:ea typeface="Arial" charset="0"/>
              <a:cs typeface="Arial" charset="0"/>
            </a:endParaRPr>
          </a:p>
        </p:txBody>
      </p:sp>
    </p:spTree>
    <p:extLst>
      <p:ext uri="{BB962C8B-B14F-4D97-AF65-F5344CB8AC3E}">
        <p14:creationId xmlns:p14="http://schemas.microsoft.com/office/powerpoint/2010/main" val="5411189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latin typeface="+mj-lt"/>
              </a:rPr>
              <a:t>Smart Metering and Residential</a:t>
            </a:r>
            <a:br>
              <a:rPr lang="en-US" sz="3600" dirty="0" smtClean="0">
                <a:latin typeface="+mj-lt"/>
              </a:rPr>
            </a:br>
            <a:r>
              <a:rPr lang="en-US" sz="3600" dirty="0" smtClean="0">
                <a:latin typeface="+mj-lt"/>
              </a:rPr>
              <a:t>Water Use Studies</a:t>
            </a:r>
            <a:endParaRPr lang="en-US" sz="3600" dirty="0">
              <a:latin typeface="+mj-lt"/>
            </a:endParaRPr>
          </a:p>
        </p:txBody>
      </p:sp>
      <p:pic>
        <p:nvPicPr>
          <p:cNvPr id="6" name="Content Placeholder 5"/>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90418" y="4081669"/>
            <a:ext cx="7773529" cy="2526397"/>
          </a:xfrm>
        </p:spPr>
      </p:pic>
      <p:pic>
        <p:nvPicPr>
          <p:cNvPr id="4" name="Picture 3"/>
          <p:cNvPicPr>
            <a:picLocks noChangeAspect="1"/>
          </p:cNvPicPr>
          <p:nvPr/>
        </p:nvPicPr>
        <p:blipFill>
          <a:blip r:embed="rId4"/>
          <a:stretch>
            <a:fillRect/>
          </a:stretch>
        </p:blipFill>
        <p:spPr>
          <a:xfrm>
            <a:off x="6904199" y="3344760"/>
            <a:ext cx="1900754" cy="17042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418" y="1520574"/>
            <a:ext cx="3801438" cy="2850445"/>
          </a:xfrm>
          <a:prstGeom prst="rect">
            <a:avLst/>
          </a:prstGeom>
        </p:spPr>
      </p:pic>
      <p:sp>
        <p:nvSpPr>
          <p:cNvPr id="9" name="TextBox 8"/>
          <p:cNvSpPr txBox="1"/>
          <p:nvPr/>
        </p:nvSpPr>
        <p:spPr>
          <a:xfrm>
            <a:off x="4572000" y="1304817"/>
            <a:ext cx="4232953" cy="2246769"/>
          </a:xfrm>
          <a:prstGeom prst="rect">
            <a:avLst/>
          </a:prstGeom>
          <a:noFill/>
        </p:spPr>
        <p:txBody>
          <a:bodyPr wrap="square" rtlCol="0">
            <a:spAutoFit/>
          </a:bodyPr>
          <a:lstStyle/>
          <a:p>
            <a:r>
              <a:rPr lang="en-US" sz="2000" dirty="0" smtClean="0"/>
              <a:t>How </a:t>
            </a:r>
            <a:r>
              <a:rPr lang="en-US" sz="2000" dirty="0"/>
              <a:t>can detailed information about the timing of water demand be used by water providers to ensure water availability and efficiency now and in the future, plan for related energy demand, and increase customer satisfaction</a:t>
            </a:r>
            <a:r>
              <a:rPr lang="en-US" sz="2000" dirty="0" smtClean="0"/>
              <a:t>?</a:t>
            </a:r>
          </a:p>
        </p:txBody>
      </p:sp>
    </p:spTree>
    <p:extLst>
      <p:ext uri="{BB962C8B-B14F-4D97-AF65-F5344CB8AC3E}">
        <p14:creationId xmlns:p14="http://schemas.microsoft.com/office/powerpoint/2010/main" val="14107972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latin typeface="+mj-lt"/>
              </a:rPr>
              <a:t>Making Existing Meters Smarter</a:t>
            </a:r>
            <a:endParaRPr lang="en-US" sz="4400"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5450" y="1919809"/>
            <a:ext cx="2967443" cy="3021648"/>
          </a:xfrm>
          <a:prstGeom prst="rect">
            <a:avLst/>
          </a:prstGeom>
          <a:noFill/>
          <a:ln>
            <a:noFill/>
          </a:ln>
          <a:extLst>
            <a:ext uri="{FAA26D3D-D897-4be2-8F04-BA451C77F1D7}">
              <ma14:placeholderFlag xmlns:ma14="http://schemas.microsoft.com/office/mac/drawingml/2011/main"/>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1481" y="1919809"/>
            <a:ext cx="4240189" cy="3178330"/>
          </a:xfrm>
          <a:prstGeom prst="rect">
            <a:avLst/>
          </a:prstGeom>
          <a:extLst>
            <a:ext uri="{FAA26D3D-D897-4be2-8F04-BA451C77F1D7}">
              <ma14:placeholderFlag xmlns:ma14="http://schemas.microsoft.com/office/mac/drawingml/2011/main"/>
            </a:ext>
          </a:extLst>
        </p:spPr>
      </p:pic>
      <p:sp>
        <p:nvSpPr>
          <p:cNvPr id="10" name="TextBox 9"/>
          <p:cNvSpPr txBox="1"/>
          <p:nvPr/>
        </p:nvSpPr>
        <p:spPr>
          <a:xfrm>
            <a:off x="3505682" y="2483738"/>
            <a:ext cx="1066318" cy="2215991"/>
          </a:xfrm>
          <a:prstGeom prst="rect">
            <a:avLst/>
          </a:prstGeom>
          <a:noFill/>
        </p:spPr>
        <p:txBody>
          <a:bodyPr wrap="none" rtlCol="0">
            <a:spAutoFit/>
          </a:bodyPr>
          <a:lstStyle/>
          <a:p>
            <a:r>
              <a:rPr lang="en-US" sz="13800" smtClean="0"/>
              <a:t>+</a:t>
            </a:r>
            <a:endParaRPr lang="en-US" sz="13800"/>
          </a:p>
        </p:txBody>
      </p:sp>
      <p:sp>
        <p:nvSpPr>
          <p:cNvPr id="11" name="TextBox 10"/>
          <p:cNvSpPr txBox="1"/>
          <p:nvPr/>
        </p:nvSpPr>
        <p:spPr>
          <a:xfrm>
            <a:off x="628650" y="5362592"/>
            <a:ext cx="7963020" cy="1200329"/>
          </a:xfrm>
          <a:prstGeom prst="rect">
            <a:avLst/>
          </a:prstGeom>
          <a:noFill/>
        </p:spPr>
        <p:txBody>
          <a:bodyPr wrap="square" rtlCol="0">
            <a:spAutoFit/>
          </a:bodyPr>
          <a:lstStyle/>
          <a:p>
            <a:r>
              <a:rPr lang="en-US" b="1" u="sng" dirty="0" smtClean="0"/>
              <a:t>Hypothesis</a:t>
            </a:r>
            <a:r>
              <a:rPr lang="en-US" dirty="0" smtClean="0"/>
              <a:t>: Computation and disaggregation of individual water use events at the data collection site can effectively “shrink” the Big Data produced by smart meters, overcoming storage and communication bandwidth limitations and providing more timely, decision-relevant information.</a:t>
            </a:r>
            <a:endParaRPr lang="en-US" dirty="0"/>
          </a:p>
        </p:txBody>
      </p:sp>
    </p:spTree>
    <p:extLst>
      <p:ext uri="{BB962C8B-B14F-4D97-AF65-F5344CB8AC3E}">
        <p14:creationId xmlns:p14="http://schemas.microsoft.com/office/powerpoint/2010/main" val="4166477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latin typeface="+mj-lt"/>
              </a:rPr>
              <a:t>Residential and Non-Residential Contexts</a:t>
            </a:r>
            <a:endParaRPr lang="en-US" sz="3600" dirty="0">
              <a:latin typeface="+mj-lt"/>
            </a:endParaRPr>
          </a:p>
        </p:txBody>
      </p:sp>
      <p:sp>
        <p:nvSpPr>
          <p:cNvPr id="3" name="Content Placeholder 2"/>
          <p:cNvSpPr>
            <a:spLocks noGrp="1"/>
          </p:cNvSpPr>
          <p:nvPr>
            <p:ph idx="4294967295"/>
          </p:nvPr>
        </p:nvSpPr>
        <p:spPr>
          <a:xfrm>
            <a:off x="441158" y="1885950"/>
            <a:ext cx="4892842" cy="4351338"/>
          </a:xfrm>
        </p:spPr>
        <p:txBody>
          <a:bodyPr>
            <a:normAutofit fontScale="77500" lnSpcReduction="20000"/>
          </a:bodyPr>
          <a:lstStyle/>
          <a:p>
            <a:r>
              <a:rPr lang="en-US" dirty="0" smtClean="0">
                <a:latin typeface="Arial" charset="0"/>
                <a:ea typeface="Arial" charset="0"/>
                <a:cs typeface="Arial" charset="0"/>
              </a:rPr>
              <a:t>Most monitoring, modeling, and conservation research has focused on residential users</a:t>
            </a:r>
          </a:p>
          <a:p>
            <a:r>
              <a:rPr lang="en-US" dirty="0">
                <a:latin typeface="Arial" charset="0"/>
                <a:ea typeface="Arial" charset="0"/>
                <a:cs typeface="Arial" charset="0"/>
              </a:rPr>
              <a:t>E</a:t>
            </a:r>
            <a:r>
              <a:rPr lang="en-US" dirty="0" smtClean="0">
                <a:latin typeface="Arial" charset="0"/>
                <a:ea typeface="Arial" charset="0"/>
                <a:cs typeface="Arial" charset="0"/>
              </a:rPr>
              <a:t>xtending to </a:t>
            </a:r>
            <a:r>
              <a:rPr lang="en-US" dirty="0" smtClean="0">
                <a:latin typeface="Arial" charset="0"/>
                <a:ea typeface="Arial" charset="0"/>
                <a:cs typeface="Arial" charset="0"/>
              </a:rPr>
              <a:t>businesses, commercial establishments, and institutions</a:t>
            </a:r>
          </a:p>
          <a:p>
            <a:pPr lvl="1">
              <a:buFont typeface="Courier New" charset="0"/>
              <a:buChar char="o"/>
            </a:pPr>
            <a:r>
              <a:rPr lang="en-US" dirty="0" smtClean="0">
                <a:latin typeface="Arial" charset="0"/>
                <a:ea typeface="Arial" charset="0"/>
                <a:cs typeface="Arial" charset="0"/>
              </a:rPr>
              <a:t>Resolving total water use and component end uses </a:t>
            </a:r>
          </a:p>
          <a:p>
            <a:pPr lvl="1">
              <a:buFont typeface="Courier New" charset="0"/>
              <a:buChar char="o"/>
            </a:pPr>
            <a:r>
              <a:rPr lang="en-US" dirty="0" smtClean="0">
                <a:latin typeface="Arial" charset="0"/>
                <a:ea typeface="Arial" charset="0"/>
                <a:cs typeface="Arial" charset="0"/>
              </a:rPr>
              <a:t>Identifying opportunities for conserving both water and associated energy (pumping, heating, etc.)</a:t>
            </a:r>
          </a:p>
        </p:txBody>
      </p:sp>
      <p:pic>
        <p:nvPicPr>
          <p:cNvPr id="4" name="Picture 3"/>
          <p:cNvPicPr>
            <a:picLocks noChangeAspect="1"/>
          </p:cNvPicPr>
          <p:nvPr/>
        </p:nvPicPr>
        <p:blipFill>
          <a:blip r:embed="rId3"/>
          <a:stretch>
            <a:fillRect/>
          </a:stretch>
        </p:blipFill>
        <p:spPr>
          <a:xfrm>
            <a:off x="5436880" y="1441359"/>
            <a:ext cx="3606318" cy="1192696"/>
          </a:xfrm>
          <a:prstGeom prst="rect">
            <a:avLst/>
          </a:prstGeom>
        </p:spPr>
      </p:pic>
      <p:pic>
        <p:nvPicPr>
          <p:cNvPr id="5" name="Picture 4"/>
          <p:cNvPicPr>
            <a:picLocks noChangeAspect="1"/>
          </p:cNvPicPr>
          <p:nvPr/>
        </p:nvPicPr>
        <p:blipFill rotWithShape="1">
          <a:blip r:embed="rId4"/>
          <a:srcRect r="35354" b="49577"/>
          <a:stretch/>
        </p:blipFill>
        <p:spPr>
          <a:xfrm>
            <a:off x="5570960" y="2779668"/>
            <a:ext cx="3475079" cy="1389994"/>
          </a:xfrm>
          <a:prstGeom prst="rect">
            <a:avLst/>
          </a:prstGeom>
        </p:spPr>
      </p:pic>
      <p:pic>
        <p:nvPicPr>
          <p:cNvPr id="8" name="Picture 7"/>
          <p:cNvPicPr>
            <a:picLocks noChangeAspect="1"/>
          </p:cNvPicPr>
          <p:nvPr/>
        </p:nvPicPr>
        <p:blipFill>
          <a:blip r:embed="rId5"/>
          <a:stretch>
            <a:fillRect/>
          </a:stretch>
        </p:blipFill>
        <p:spPr>
          <a:xfrm>
            <a:off x="5570960" y="4257962"/>
            <a:ext cx="3472238" cy="2422537"/>
          </a:xfrm>
          <a:prstGeom prst="rect">
            <a:avLst/>
          </a:prstGeom>
        </p:spPr>
      </p:pic>
    </p:spTree>
    <p:extLst>
      <p:ext uri="{BB962C8B-B14F-4D97-AF65-F5344CB8AC3E}">
        <p14:creationId xmlns:p14="http://schemas.microsoft.com/office/powerpoint/2010/main" val="19108511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82964" y="810608"/>
            <a:ext cx="4018175" cy="955793"/>
          </a:xfrm>
        </p:spPr>
        <p:txBody>
          <a:bodyPr/>
          <a:lstStyle/>
          <a:p>
            <a:r>
              <a:rPr lang="en-US" dirty="0" smtClean="0"/>
              <a:t>Questions?</a:t>
            </a:r>
            <a:endParaRPr lang="en-US" dirty="0"/>
          </a:p>
        </p:txBody>
      </p:sp>
      <p:sp>
        <p:nvSpPr>
          <p:cNvPr id="4" name="Subtitle 3"/>
          <p:cNvSpPr>
            <a:spLocks noGrp="1"/>
          </p:cNvSpPr>
          <p:nvPr>
            <p:ph type="subTitle" idx="1"/>
          </p:nvPr>
        </p:nvSpPr>
        <p:spPr>
          <a:xfrm>
            <a:off x="313441" y="3310547"/>
            <a:ext cx="4984423" cy="1376047"/>
          </a:xfrm>
        </p:spPr>
        <p:txBody>
          <a:bodyPr>
            <a:normAutofit/>
          </a:bodyPr>
          <a:lstStyle/>
          <a:p>
            <a:r>
              <a:rPr lang="en-US" sz="3200" dirty="0" smtClean="0">
                <a:hlinkClick r:id="rId2"/>
              </a:rPr>
              <a:t>http://www.iutahepscor.org</a:t>
            </a:r>
            <a:endParaRPr lang="en-US" sz="3200" dirty="0" smtClean="0"/>
          </a:p>
          <a:p>
            <a:r>
              <a:rPr lang="en-US" sz="3200" dirty="0" smtClean="0">
                <a:hlinkClick r:id="rId3"/>
              </a:rPr>
              <a:t>http://data.iutahepscor.org</a:t>
            </a:r>
            <a:r>
              <a:rPr lang="en-US" sz="3200" dirty="0" smtClean="0"/>
              <a:t> </a:t>
            </a:r>
            <a:endParaRPr lang="en-US" sz="3200" dirty="0"/>
          </a:p>
        </p:txBody>
      </p:sp>
      <p:pic>
        <p:nvPicPr>
          <p:cNvPr id="5" name="Picture 4"/>
          <p:cNvPicPr>
            <a:picLocks noChangeAspect="1"/>
          </p:cNvPicPr>
          <p:nvPr/>
        </p:nvPicPr>
        <p:blipFill>
          <a:blip r:embed="rId4"/>
          <a:stretch>
            <a:fillRect/>
          </a:stretch>
        </p:blipFill>
        <p:spPr>
          <a:xfrm>
            <a:off x="5839326" y="75414"/>
            <a:ext cx="3118009" cy="1336846"/>
          </a:xfrm>
          <a:prstGeom prst="rect">
            <a:avLst/>
          </a:prstGeom>
        </p:spPr>
      </p:pic>
      <p:pic>
        <p:nvPicPr>
          <p:cNvPr id="6" name="Picture 5"/>
          <p:cNvPicPr>
            <a:picLocks noChangeAspect="1"/>
          </p:cNvPicPr>
          <p:nvPr/>
        </p:nvPicPr>
        <p:blipFill>
          <a:blip r:embed="rId5"/>
          <a:stretch>
            <a:fillRect/>
          </a:stretch>
        </p:blipFill>
        <p:spPr>
          <a:xfrm>
            <a:off x="94407" y="5735062"/>
            <a:ext cx="2875370" cy="957737"/>
          </a:xfrm>
          <a:prstGeom prst="rect">
            <a:avLst/>
          </a:prstGeom>
        </p:spPr>
      </p:pic>
      <p:pic>
        <p:nvPicPr>
          <p:cNvPr id="7" name="Picture 6"/>
          <p:cNvPicPr>
            <a:picLocks noChangeAspect="1"/>
          </p:cNvPicPr>
          <p:nvPr/>
        </p:nvPicPr>
        <p:blipFill>
          <a:blip r:embed="rId6"/>
          <a:stretch>
            <a:fillRect/>
          </a:stretch>
        </p:blipFill>
        <p:spPr>
          <a:xfrm>
            <a:off x="382964" y="4912877"/>
            <a:ext cx="3301550" cy="648462"/>
          </a:xfrm>
          <a:prstGeom prst="rect">
            <a:avLst/>
          </a:prstGeom>
        </p:spPr>
      </p:pic>
      <p:pic>
        <p:nvPicPr>
          <p:cNvPr id="8" name="Picture 7"/>
          <p:cNvPicPr>
            <a:picLocks noChangeAspect="1"/>
          </p:cNvPicPr>
          <p:nvPr/>
        </p:nvPicPr>
        <p:blipFill>
          <a:blip r:embed="rId7"/>
          <a:stretch>
            <a:fillRect/>
          </a:stretch>
        </p:blipFill>
        <p:spPr>
          <a:xfrm>
            <a:off x="3366481" y="5735062"/>
            <a:ext cx="1766089" cy="1122938"/>
          </a:xfrm>
          <a:prstGeom prst="rect">
            <a:avLst/>
          </a:prstGeom>
        </p:spPr>
      </p:pic>
      <p:pic>
        <p:nvPicPr>
          <p:cNvPr id="9" name="Picture 8" descr="gamutwithnobackground.png"/>
          <p:cNvPicPr>
            <a:picLocks noChangeAspect="1"/>
          </p:cNvPicPr>
          <p:nvPr/>
        </p:nvPicPr>
        <p:blipFill>
          <a:blip r:embed="rId8" cstate="hqprint">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4636168" y="3474539"/>
            <a:ext cx="5091778" cy="3383461"/>
          </a:xfrm>
          <a:prstGeom prst="rect">
            <a:avLst/>
          </a:prstGeom>
        </p:spPr>
      </p:pic>
      <p:sp>
        <p:nvSpPr>
          <p:cNvPr id="10" name="TextBox 9"/>
          <p:cNvSpPr txBox="1"/>
          <p:nvPr/>
        </p:nvSpPr>
        <p:spPr>
          <a:xfrm>
            <a:off x="713686" y="2093731"/>
            <a:ext cx="3792513" cy="954107"/>
          </a:xfrm>
          <a:prstGeom prst="rect">
            <a:avLst/>
          </a:prstGeom>
          <a:noFill/>
        </p:spPr>
        <p:txBody>
          <a:bodyPr wrap="none" rtlCol="0">
            <a:spAutoFit/>
          </a:bodyPr>
          <a:lstStyle/>
          <a:p>
            <a:r>
              <a:rPr lang="en-US" sz="2800" dirty="0" smtClean="0"/>
              <a:t>Jeff Horsburgh</a:t>
            </a:r>
          </a:p>
          <a:p>
            <a:r>
              <a:rPr lang="en-US" sz="2800" dirty="0" smtClean="0">
                <a:hlinkClick r:id="rId10"/>
              </a:rPr>
              <a:t>jeff.horsburgh@usu.edu</a:t>
            </a:r>
            <a:r>
              <a:rPr lang="en-US" sz="2800" dirty="0" smtClean="0"/>
              <a:t> </a:t>
            </a:r>
            <a:endParaRPr lang="en-US" sz="2800" dirty="0"/>
          </a:p>
        </p:txBody>
      </p:sp>
      <p:pic>
        <p:nvPicPr>
          <p:cNvPr id="12" name="Picture 11"/>
          <p:cNvPicPr>
            <a:picLocks noChangeAspect="1"/>
          </p:cNvPicPr>
          <p:nvPr/>
        </p:nvPicPr>
        <p:blipFill>
          <a:blip r:embed="rId11"/>
          <a:stretch>
            <a:fillRect/>
          </a:stretch>
        </p:blipFill>
        <p:spPr>
          <a:xfrm>
            <a:off x="5241373" y="2211462"/>
            <a:ext cx="3305519" cy="1099085"/>
          </a:xfrm>
          <a:prstGeom prst="rect">
            <a:avLst/>
          </a:prstGeom>
        </p:spPr>
      </p:pic>
      <p:sp>
        <p:nvSpPr>
          <p:cNvPr id="13" name="TextBox 12"/>
          <p:cNvSpPr txBox="1"/>
          <p:nvPr/>
        </p:nvSpPr>
        <p:spPr>
          <a:xfrm>
            <a:off x="5300667" y="1751828"/>
            <a:ext cx="3795206" cy="369332"/>
          </a:xfrm>
          <a:prstGeom prst="rect">
            <a:avLst/>
          </a:prstGeom>
          <a:noFill/>
        </p:spPr>
        <p:txBody>
          <a:bodyPr wrap="none" rtlCol="0">
            <a:spAutoFit/>
          </a:bodyPr>
          <a:lstStyle/>
          <a:p>
            <a:r>
              <a:rPr lang="en-US" dirty="0" smtClean="0"/>
              <a:t>Our software and </a:t>
            </a:r>
            <a:r>
              <a:rPr lang="en-US" smtClean="0"/>
              <a:t>code is open source.</a:t>
            </a:r>
            <a:endParaRPr lang="en-US"/>
          </a:p>
        </p:txBody>
      </p:sp>
    </p:spTree>
    <p:extLst>
      <p:ext uri="{BB962C8B-B14F-4D97-AF65-F5344CB8AC3E}">
        <p14:creationId xmlns:p14="http://schemas.microsoft.com/office/powerpoint/2010/main" val="14150220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400" dirty="0" smtClean="0">
                <a:latin typeface="+mj-lt"/>
              </a:rPr>
              <a:t>Core Questions</a:t>
            </a:r>
            <a:endParaRPr lang="en-US" sz="4400" dirty="0">
              <a:latin typeface="+mj-lt"/>
            </a:endParaRPr>
          </a:p>
        </p:txBody>
      </p:sp>
      <p:sp>
        <p:nvSpPr>
          <p:cNvPr id="7" name="TextBox 6"/>
          <p:cNvSpPr txBox="1"/>
          <p:nvPr/>
        </p:nvSpPr>
        <p:spPr>
          <a:xfrm>
            <a:off x="952479" y="2136555"/>
            <a:ext cx="7250842" cy="2554545"/>
          </a:xfrm>
          <a:prstGeom prst="rect">
            <a:avLst/>
          </a:prstGeom>
          <a:noFill/>
        </p:spPr>
        <p:txBody>
          <a:bodyPr wrap="square" rtlCol="0">
            <a:spAutoFit/>
          </a:bodyPr>
          <a:lstStyle/>
          <a:p>
            <a:r>
              <a:rPr lang="en-US" sz="3200" dirty="0" smtClean="0">
                <a:latin typeface="Arial" charset="0"/>
                <a:ea typeface="Arial" charset="0"/>
                <a:cs typeface="Arial" charset="0"/>
              </a:rPr>
              <a:t>How do water quantity and quality change along the gradient from high elevation snowmelt through Utah’s mountain, urban, and agricultural water systems?</a:t>
            </a:r>
            <a:endParaRPr lang="en-US" sz="3200" dirty="0">
              <a:latin typeface="Arial" charset="0"/>
              <a:ea typeface="Arial" charset="0"/>
              <a:cs typeface="Arial" charset="0"/>
            </a:endParaRPr>
          </a:p>
        </p:txBody>
      </p:sp>
      <p:sp>
        <p:nvSpPr>
          <p:cNvPr id="2" name="TextBox 1"/>
          <p:cNvSpPr txBox="1"/>
          <p:nvPr/>
        </p:nvSpPr>
        <p:spPr>
          <a:xfrm>
            <a:off x="1499938" y="5663666"/>
            <a:ext cx="7130478" cy="584775"/>
          </a:xfrm>
          <a:prstGeom prst="rect">
            <a:avLst/>
          </a:prstGeom>
          <a:noFill/>
        </p:spPr>
        <p:txBody>
          <a:bodyPr wrap="none" rtlCol="0">
            <a:spAutoFit/>
          </a:bodyPr>
          <a:lstStyle/>
          <a:p>
            <a:r>
              <a:rPr lang="en-US" sz="3200" dirty="0" smtClean="0">
                <a:solidFill>
                  <a:srgbClr val="FF0000"/>
                </a:solidFill>
                <a:latin typeface="Arial" charset="0"/>
                <a:ea typeface="Arial" charset="0"/>
                <a:cs typeface="Arial" charset="0"/>
              </a:rPr>
              <a:t>Answering this question requires data.</a:t>
            </a:r>
            <a:endParaRPr lang="en-US" sz="3200" dirty="0">
              <a:solidFill>
                <a:srgbClr val="FF0000"/>
              </a:solidFill>
              <a:latin typeface="Arial" charset="0"/>
              <a:ea typeface="Arial" charset="0"/>
              <a:cs typeface="Arial" charset="0"/>
            </a:endParaRPr>
          </a:p>
        </p:txBody>
      </p:sp>
      <p:sp>
        <p:nvSpPr>
          <p:cNvPr id="4" name="TextBox 3"/>
          <p:cNvSpPr txBox="1"/>
          <p:nvPr/>
        </p:nvSpPr>
        <p:spPr>
          <a:xfrm>
            <a:off x="6697716" y="5233614"/>
            <a:ext cx="1548052" cy="523220"/>
          </a:xfrm>
          <a:prstGeom prst="rect">
            <a:avLst/>
          </a:prstGeom>
          <a:noFill/>
        </p:spPr>
        <p:txBody>
          <a:bodyPr wrap="none" rtlCol="0">
            <a:spAutoFit/>
          </a:bodyPr>
          <a:lstStyle/>
          <a:p>
            <a:r>
              <a:rPr lang="en-US" sz="2800" b="1" smtClean="0">
                <a:solidFill>
                  <a:srgbClr val="FF0000"/>
                </a:solidFill>
              </a:rPr>
              <a:t>A LOT OF</a:t>
            </a:r>
            <a:endParaRPr lang="en-US" sz="2800" b="1">
              <a:solidFill>
                <a:srgbClr val="FF0000"/>
              </a:solidFill>
            </a:endParaRPr>
          </a:p>
        </p:txBody>
      </p:sp>
      <p:sp>
        <p:nvSpPr>
          <p:cNvPr id="5" name="TextBox 4"/>
          <p:cNvSpPr txBox="1"/>
          <p:nvPr/>
        </p:nvSpPr>
        <p:spPr>
          <a:xfrm>
            <a:off x="7260040" y="5663666"/>
            <a:ext cx="526106" cy="830997"/>
          </a:xfrm>
          <a:prstGeom prst="rect">
            <a:avLst/>
          </a:prstGeom>
          <a:noFill/>
        </p:spPr>
        <p:txBody>
          <a:bodyPr wrap="none" rtlCol="0">
            <a:spAutoFit/>
          </a:bodyPr>
          <a:lstStyle/>
          <a:p>
            <a:r>
              <a:rPr lang="en-US" sz="4800" smtClean="0"/>
              <a:t>⌃</a:t>
            </a:r>
            <a:endParaRPr lang="en-US" sz="4800"/>
          </a:p>
        </p:txBody>
      </p:sp>
    </p:spTree>
    <p:extLst>
      <p:ext uri="{BB962C8B-B14F-4D97-AF65-F5344CB8AC3E}">
        <p14:creationId xmlns:p14="http://schemas.microsoft.com/office/powerpoint/2010/main" val="19633569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3600" dirty="0" smtClean="0">
                <a:latin typeface="+mj-lt"/>
              </a:rPr>
              <a:t>GAMUT:</a:t>
            </a:r>
            <a:r>
              <a:rPr lang="en-US" sz="3200" dirty="0" smtClean="0">
                <a:latin typeface="+mj-lt"/>
              </a:rPr>
              <a:t>  </a:t>
            </a:r>
            <a:r>
              <a:rPr lang="en-US" sz="2400" dirty="0" smtClean="0">
                <a:latin typeface="+mj-lt"/>
              </a:rPr>
              <a:t>G</a:t>
            </a:r>
            <a:r>
              <a:rPr lang="en-US" sz="2400" dirty="0" smtClean="0">
                <a:solidFill>
                  <a:schemeClr val="accent5">
                    <a:lumMod val="20000"/>
                    <a:lumOff val="80000"/>
                  </a:schemeClr>
                </a:solidFill>
                <a:latin typeface="+mj-lt"/>
              </a:rPr>
              <a:t>radients</a:t>
            </a:r>
            <a:r>
              <a:rPr lang="en-US" sz="2400" dirty="0" smtClean="0">
                <a:latin typeface="+mj-lt"/>
              </a:rPr>
              <a:t> A</a:t>
            </a:r>
            <a:r>
              <a:rPr lang="en-US" sz="2400" dirty="0" smtClean="0">
                <a:solidFill>
                  <a:schemeClr val="accent5">
                    <a:lumMod val="20000"/>
                    <a:lumOff val="80000"/>
                  </a:schemeClr>
                </a:solidFill>
                <a:latin typeface="+mj-lt"/>
              </a:rPr>
              <a:t>long</a:t>
            </a:r>
            <a:r>
              <a:rPr lang="en-US" sz="2400" dirty="0" smtClean="0">
                <a:latin typeface="+mj-lt"/>
              </a:rPr>
              <a:t> M</a:t>
            </a:r>
            <a:r>
              <a:rPr lang="en-US" sz="2400" dirty="0" smtClean="0">
                <a:solidFill>
                  <a:schemeClr val="accent5">
                    <a:lumMod val="20000"/>
                    <a:lumOff val="80000"/>
                  </a:schemeClr>
                </a:solidFill>
                <a:latin typeface="+mj-lt"/>
              </a:rPr>
              <a:t>ountain to </a:t>
            </a:r>
            <a:r>
              <a:rPr lang="en-US" sz="2400" dirty="0" smtClean="0">
                <a:latin typeface="+mj-lt"/>
              </a:rPr>
              <a:t>U</a:t>
            </a:r>
            <a:r>
              <a:rPr lang="en-US" sz="2400" dirty="0" smtClean="0">
                <a:solidFill>
                  <a:schemeClr val="accent5">
                    <a:lumMod val="20000"/>
                    <a:lumOff val="80000"/>
                  </a:schemeClr>
                </a:solidFill>
                <a:latin typeface="+mj-lt"/>
              </a:rPr>
              <a:t>rban</a:t>
            </a:r>
            <a:r>
              <a:rPr lang="en-US" sz="2400" dirty="0" smtClean="0">
                <a:latin typeface="+mj-lt"/>
              </a:rPr>
              <a:t> T</a:t>
            </a:r>
            <a:r>
              <a:rPr lang="en-US" sz="2400" dirty="0" smtClean="0">
                <a:solidFill>
                  <a:schemeClr val="accent5">
                    <a:lumMod val="20000"/>
                    <a:lumOff val="80000"/>
                  </a:schemeClr>
                </a:solidFill>
                <a:latin typeface="+mj-lt"/>
              </a:rPr>
              <a:t>ransitions</a:t>
            </a:r>
            <a:endParaRPr lang="en-US" sz="2800" dirty="0">
              <a:solidFill>
                <a:schemeClr val="accent5">
                  <a:lumMod val="20000"/>
                  <a:lumOff val="80000"/>
                </a:schemeClr>
              </a:solidFill>
              <a:latin typeface="+mj-lt"/>
            </a:endParaRPr>
          </a:p>
        </p:txBody>
      </p:sp>
      <p:sp>
        <p:nvSpPr>
          <p:cNvPr id="12" name="Content Placeholder 2"/>
          <p:cNvSpPr txBox="1">
            <a:spLocks/>
          </p:cNvSpPr>
          <p:nvPr/>
        </p:nvSpPr>
        <p:spPr>
          <a:xfrm>
            <a:off x="295326" y="1482536"/>
            <a:ext cx="5070758" cy="17644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00" dirty="0" smtClean="0">
                <a:latin typeface="Arial" charset="0"/>
                <a:ea typeface="Arial" charset="0"/>
                <a:cs typeface="Arial" charset="0"/>
              </a:rPr>
              <a:t>Three watersheds instrumented from a mountain to urban gradient</a:t>
            </a:r>
          </a:p>
          <a:p>
            <a:r>
              <a:rPr lang="en-US" sz="2200" dirty="0">
                <a:latin typeface="Arial" charset="0"/>
                <a:ea typeface="Arial" charset="0"/>
                <a:cs typeface="Arial" charset="0"/>
              </a:rPr>
              <a:t>Watersheds with similar water source (high elevation snow) but different land use </a:t>
            </a:r>
            <a:r>
              <a:rPr lang="en-US" sz="2200" dirty="0" smtClean="0">
                <a:latin typeface="Arial" charset="0"/>
                <a:ea typeface="Arial" charset="0"/>
                <a:cs typeface="Arial" charset="0"/>
              </a:rPr>
              <a:t>transitions</a:t>
            </a:r>
            <a:endParaRPr lang="en-US" sz="2200" dirty="0">
              <a:latin typeface="Arial" charset="0"/>
              <a:ea typeface="Arial" charset="0"/>
              <a:cs typeface="Arial" charset="0"/>
            </a:endParaRP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7" name="Picture 6" descr="\\vmware-host\Shared Folders\Documents\Working\Proposals\2011 NSF Utah EPSCoR Track 1\Figures\EPSCoR_Map_Figure_Mod_2-9-2013.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464577" y="1356043"/>
            <a:ext cx="4508734" cy="530639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 name="Group 3"/>
          <p:cNvGrpSpPr/>
          <p:nvPr/>
        </p:nvGrpSpPr>
        <p:grpSpPr>
          <a:xfrm>
            <a:off x="730292" y="3448945"/>
            <a:ext cx="2937909" cy="3131086"/>
            <a:chOff x="619995" y="3356695"/>
            <a:chExt cx="3011385" cy="3358348"/>
          </a:xfrm>
        </p:grpSpPr>
        <p:sp>
          <p:nvSpPr>
            <p:cNvPr id="8" name="Freeform 7"/>
            <p:cNvSpPr/>
            <p:nvPr/>
          </p:nvSpPr>
          <p:spPr>
            <a:xfrm>
              <a:off x="2774982" y="3356695"/>
              <a:ext cx="413979" cy="3334583"/>
            </a:xfrm>
            <a:custGeom>
              <a:avLst/>
              <a:gdLst>
                <a:gd name="connsiteX0" fmla="*/ 258389 w 945409"/>
                <a:gd name="connsiteY0" fmla="*/ 0 h 6350195"/>
                <a:gd name="connsiteX1" fmla="*/ 569567 w 945409"/>
                <a:gd name="connsiteY1" fmla="*/ 176628 h 6350195"/>
                <a:gd name="connsiteX2" fmla="*/ 544336 w 945409"/>
                <a:gd name="connsiteY2" fmla="*/ 605582 h 6350195"/>
                <a:gd name="connsiteX3" fmla="*/ 754591 w 945409"/>
                <a:gd name="connsiteY3" fmla="*/ 891551 h 6350195"/>
                <a:gd name="connsiteX4" fmla="*/ 460234 w 945409"/>
                <a:gd name="connsiteY4" fmla="*/ 1413024 h 6350195"/>
                <a:gd name="connsiteX5" fmla="*/ 779822 w 945409"/>
                <a:gd name="connsiteY5" fmla="*/ 1976551 h 6350195"/>
                <a:gd name="connsiteX6" fmla="*/ 931206 w 945409"/>
                <a:gd name="connsiteY6" fmla="*/ 2598954 h 6350195"/>
                <a:gd name="connsiteX7" fmla="*/ 435003 w 945409"/>
                <a:gd name="connsiteY7" fmla="*/ 3238179 h 6350195"/>
                <a:gd name="connsiteX8" fmla="*/ 6083 w 945409"/>
                <a:gd name="connsiteY8" fmla="*/ 3683954 h 6350195"/>
                <a:gd name="connsiteX9" fmla="*/ 216338 w 945409"/>
                <a:gd name="connsiteY9" fmla="*/ 4398877 h 6350195"/>
                <a:gd name="connsiteX10" fmla="*/ 678899 w 945409"/>
                <a:gd name="connsiteY10" fmla="*/ 4945582 h 6350195"/>
                <a:gd name="connsiteX11" fmla="*/ 636848 w 945409"/>
                <a:gd name="connsiteY11" fmla="*/ 5643683 h 6350195"/>
                <a:gd name="connsiteX12" fmla="*/ 275209 w 945409"/>
                <a:gd name="connsiteY12" fmla="*/ 6131513 h 6350195"/>
                <a:gd name="connsiteX13" fmla="*/ 275209 w 945409"/>
                <a:gd name="connsiteY13" fmla="*/ 6350195 h 635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409" h="6350195">
                  <a:moveTo>
                    <a:pt x="258389" y="0"/>
                  </a:moveTo>
                  <a:cubicBezTo>
                    <a:pt x="390149" y="37849"/>
                    <a:pt x="521909" y="75698"/>
                    <a:pt x="569567" y="176628"/>
                  </a:cubicBezTo>
                  <a:cubicBezTo>
                    <a:pt x="617225" y="277558"/>
                    <a:pt x="513499" y="486428"/>
                    <a:pt x="544336" y="605582"/>
                  </a:cubicBezTo>
                  <a:cubicBezTo>
                    <a:pt x="575173" y="724736"/>
                    <a:pt x="768608" y="756977"/>
                    <a:pt x="754591" y="891551"/>
                  </a:cubicBezTo>
                  <a:cubicBezTo>
                    <a:pt x="740574" y="1026125"/>
                    <a:pt x="456029" y="1232191"/>
                    <a:pt x="460234" y="1413024"/>
                  </a:cubicBezTo>
                  <a:cubicBezTo>
                    <a:pt x="464439" y="1593857"/>
                    <a:pt x="701327" y="1778896"/>
                    <a:pt x="779822" y="1976551"/>
                  </a:cubicBezTo>
                  <a:cubicBezTo>
                    <a:pt x="858317" y="2174206"/>
                    <a:pt x="988676" y="2388683"/>
                    <a:pt x="931206" y="2598954"/>
                  </a:cubicBezTo>
                  <a:cubicBezTo>
                    <a:pt x="873736" y="2809225"/>
                    <a:pt x="589190" y="3057346"/>
                    <a:pt x="435003" y="3238179"/>
                  </a:cubicBezTo>
                  <a:cubicBezTo>
                    <a:pt x="280816" y="3419012"/>
                    <a:pt x="42527" y="3490504"/>
                    <a:pt x="6083" y="3683954"/>
                  </a:cubicBezTo>
                  <a:cubicBezTo>
                    <a:pt x="-30361" y="3877404"/>
                    <a:pt x="104202" y="4188606"/>
                    <a:pt x="216338" y="4398877"/>
                  </a:cubicBezTo>
                  <a:cubicBezTo>
                    <a:pt x="328474" y="4609148"/>
                    <a:pt x="608814" y="4738114"/>
                    <a:pt x="678899" y="4945582"/>
                  </a:cubicBezTo>
                  <a:cubicBezTo>
                    <a:pt x="748984" y="5153050"/>
                    <a:pt x="704130" y="5446028"/>
                    <a:pt x="636848" y="5643683"/>
                  </a:cubicBezTo>
                  <a:cubicBezTo>
                    <a:pt x="569566" y="5841338"/>
                    <a:pt x="335482" y="6013761"/>
                    <a:pt x="275209" y="6131513"/>
                  </a:cubicBezTo>
                  <a:cubicBezTo>
                    <a:pt x="214936" y="6249265"/>
                    <a:pt x="272406" y="6337579"/>
                    <a:pt x="275209" y="6350195"/>
                  </a:cubicBezTo>
                </a:path>
              </a:pathLst>
            </a:custGeom>
            <a:ln w="38100">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Oval 8"/>
            <p:cNvSpPr>
              <a:spLocks noChangeAspect="1"/>
            </p:cNvSpPr>
            <p:nvPr/>
          </p:nvSpPr>
          <p:spPr>
            <a:xfrm>
              <a:off x="2917290" y="3567486"/>
              <a:ext cx="273810" cy="273825"/>
            </a:xfrm>
            <a:prstGeom prst="ellipse">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2879816" y="4832419"/>
              <a:ext cx="273810" cy="273825"/>
            </a:xfrm>
            <a:prstGeom prst="ellipse">
              <a:avLst/>
            </a:prstGeom>
            <a:solidFill>
              <a:srgbClr val="B01011"/>
            </a:solidFill>
            <a:ln>
              <a:solidFill>
                <a:srgbClr val="B010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a:spLocks noChangeAspect="1"/>
            </p:cNvSpPr>
            <p:nvPr/>
          </p:nvSpPr>
          <p:spPr>
            <a:xfrm>
              <a:off x="2774982" y="5580184"/>
              <a:ext cx="273810" cy="273825"/>
            </a:xfrm>
            <a:prstGeom prst="ellipse">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a:spLocks noChangeAspect="1"/>
            </p:cNvSpPr>
            <p:nvPr/>
          </p:nvSpPr>
          <p:spPr>
            <a:xfrm>
              <a:off x="2944534" y="4191534"/>
              <a:ext cx="273810" cy="273825"/>
            </a:xfrm>
            <a:prstGeom prst="ellipse">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a:spLocks noChangeAspect="1"/>
            </p:cNvSpPr>
            <p:nvPr/>
          </p:nvSpPr>
          <p:spPr>
            <a:xfrm>
              <a:off x="2807526" y="6332433"/>
              <a:ext cx="273810" cy="273825"/>
            </a:xfrm>
            <a:prstGeom prst="ellipse">
              <a:avLst/>
            </a:prstGeom>
            <a:solidFill>
              <a:srgbClr val="B01011"/>
            </a:solidFill>
            <a:ln>
              <a:solidFill>
                <a:srgbClr val="B010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a:spLocks noChangeAspect="1"/>
            </p:cNvSpPr>
            <p:nvPr/>
          </p:nvSpPr>
          <p:spPr>
            <a:xfrm>
              <a:off x="3296623" y="3545598"/>
              <a:ext cx="232889" cy="317601"/>
            </a:xfrm>
            <a:prstGeom prst="triangl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a:spLocks noChangeAspect="1"/>
            </p:cNvSpPr>
            <p:nvPr/>
          </p:nvSpPr>
          <p:spPr>
            <a:xfrm>
              <a:off x="3386514" y="4121409"/>
              <a:ext cx="232889" cy="317601"/>
            </a:xfrm>
            <a:prstGeom prst="triangl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a:spLocks noChangeAspect="1"/>
            </p:cNvSpPr>
            <p:nvPr/>
          </p:nvSpPr>
          <p:spPr>
            <a:xfrm>
              <a:off x="3270070" y="4869953"/>
              <a:ext cx="232889" cy="317601"/>
            </a:xfrm>
            <a:prstGeom prst="triangl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a:spLocks noChangeAspect="1"/>
            </p:cNvSpPr>
            <p:nvPr/>
          </p:nvSpPr>
          <p:spPr>
            <a:xfrm>
              <a:off x="3219197" y="5580184"/>
              <a:ext cx="232889" cy="317601"/>
            </a:xfrm>
            <a:prstGeom prst="triangl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a:spLocks noChangeAspect="1"/>
            </p:cNvSpPr>
            <p:nvPr/>
          </p:nvSpPr>
          <p:spPr>
            <a:xfrm>
              <a:off x="3191100" y="6288657"/>
              <a:ext cx="232889" cy="317601"/>
            </a:xfrm>
            <a:prstGeom prst="triangl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p:nvCxnSpPr>
          <p:spPr>
            <a:xfrm flipV="1">
              <a:off x="712591" y="4661772"/>
              <a:ext cx="2918789" cy="1"/>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93267" y="4694661"/>
              <a:ext cx="975877" cy="1119181"/>
            </a:xfrm>
            <a:prstGeom prst="rect">
              <a:avLst/>
            </a:prstGeom>
          </p:spPr>
        </p:pic>
        <p:pic>
          <p:nvPicPr>
            <p:cNvPr id="23" name="Picture 22"/>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592007" y="5027143"/>
              <a:ext cx="700679" cy="760239"/>
            </a:xfrm>
            <a:prstGeom prst="rect">
              <a:avLst/>
            </a:prstGeom>
          </p:spPr>
        </p:pic>
        <p:pic>
          <p:nvPicPr>
            <p:cNvPr id="24" name="Picture 23"/>
            <p:cNvPicPr>
              <a:picLocks noChangeAspect="1"/>
            </p:cNvPicPr>
            <p:nvPr/>
          </p:nvPicPr>
          <p:blipFill rotWithShape="1">
            <a:blip r:embed="rId6" cstate="print">
              <a:clrChange>
                <a:clrFrom>
                  <a:srgbClr val="FCFCFC"/>
                </a:clrFrom>
                <a:clrTo>
                  <a:srgbClr val="FCFCFC">
                    <a:alpha val="0"/>
                  </a:srgbClr>
                </a:clrTo>
              </a:clrChange>
              <a:extLst>
                <a:ext uri="{28A0092B-C50C-407E-A947-70E740481C1C}">
                  <a14:useLocalDpi xmlns:a14="http://schemas.microsoft.com/office/drawing/2010/main"/>
                </a:ext>
              </a:extLst>
            </a:blip>
            <a:srcRect/>
            <a:stretch/>
          </p:blipFill>
          <p:spPr>
            <a:xfrm>
              <a:off x="898432" y="3705354"/>
              <a:ext cx="1599419" cy="591379"/>
            </a:xfrm>
            <a:prstGeom prst="rect">
              <a:avLst/>
            </a:prstGeom>
          </p:spPr>
        </p:pic>
        <p:sp>
          <p:nvSpPr>
            <p:cNvPr id="25" name="TextBox 24"/>
            <p:cNvSpPr txBox="1"/>
            <p:nvPr/>
          </p:nvSpPr>
          <p:spPr>
            <a:xfrm>
              <a:off x="619995" y="4384773"/>
              <a:ext cx="2205059" cy="276999"/>
            </a:xfrm>
            <a:prstGeom prst="rect">
              <a:avLst/>
            </a:prstGeom>
            <a:noFill/>
          </p:spPr>
          <p:txBody>
            <a:bodyPr wrap="square" rtlCol="0">
              <a:spAutoFit/>
            </a:bodyPr>
            <a:lstStyle/>
            <a:p>
              <a:r>
                <a:rPr lang="en-US" sz="1200" dirty="0" smtClean="0"/>
                <a:t>Mountain to Valley Transition</a:t>
              </a:r>
              <a:endParaRPr lang="en-US" sz="1200" dirty="0"/>
            </a:p>
          </p:txBody>
        </p:sp>
        <p:sp>
          <p:nvSpPr>
            <p:cNvPr id="26" name="TextBox 25"/>
            <p:cNvSpPr txBox="1"/>
            <p:nvPr/>
          </p:nvSpPr>
          <p:spPr>
            <a:xfrm>
              <a:off x="988592" y="5676297"/>
              <a:ext cx="1831841" cy="1038746"/>
            </a:xfrm>
            <a:prstGeom prst="rect">
              <a:avLst/>
            </a:prstGeom>
            <a:noFill/>
          </p:spPr>
          <p:txBody>
            <a:bodyPr wrap="square" rtlCol="0">
              <a:spAutoFit/>
            </a:bodyPr>
            <a:lstStyle/>
            <a:p>
              <a:pPr>
                <a:lnSpc>
                  <a:spcPct val="175000"/>
                </a:lnSpc>
              </a:pPr>
              <a:r>
                <a:rPr lang="en-US" sz="1200" dirty="0" smtClean="0"/>
                <a:t>Fundamental Aquatic Sites</a:t>
              </a:r>
            </a:p>
            <a:p>
              <a:pPr>
                <a:lnSpc>
                  <a:spcPct val="175000"/>
                </a:lnSpc>
              </a:pPr>
              <a:r>
                <a:rPr lang="en-US" sz="1200" dirty="0" smtClean="0"/>
                <a:t>Enhanced Aquatic Sites</a:t>
              </a:r>
            </a:p>
            <a:p>
              <a:pPr>
                <a:lnSpc>
                  <a:spcPct val="175000"/>
                </a:lnSpc>
              </a:pPr>
              <a:r>
                <a:rPr lang="en-US" sz="1200" dirty="0" smtClean="0"/>
                <a:t>Climate/Terrestrial Sites</a:t>
              </a:r>
              <a:endParaRPr lang="en-US" sz="1200" dirty="0"/>
            </a:p>
          </p:txBody>
        </p:sp>
        <p:sp>
          <p:nvSpPr>
            <p:cNvPr id="27" name="Oval 26"/>
            <p:cNvSpPr>
              <a:spLocks noChangeAspect="1"/>
            </p:cNvSpPr>
            <p:nvPr/>
          </p:nvSpPr>
          <p:spPr>
            <a:xfrm>
              <a:off x="781208" y="5854009"/>
              <a:ext cx="225384" cy="228546"/>
            </a:xfrm>
            <a:prstGeom prst="ellipse">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781208" y="6134332"/>
              <a:ext cx="221805" cy="227364"/>
            </a:xfrm>
            <a:prstGeom prst="ellipse">
              <a:avLst/>
            </a:prstGeom>
            <a:solidFill>
              <a:srgbClr val="B01011"/>
            </a:solidFill>
            <a:ln>
              <a:solidFill>
                <a:srgbClr val="B010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Isosceles Triangle 28"/>
            <p:cNvSpPr>
              <a:spLocks noChangeAspect="1"/>
            </p:cNvSpPr>
            <p:nvPr/>
          </p:nvSpPr>
          <p:spPr>
            <a:xfrm>
              <a:off x="806438" y="6401860"/>
              <a:ext cx="187679" cy="255945"/>
            </a:xfrm>
            <a:prstGeom prst="triangl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207386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3600" dirty="0">
                <a:latin typeface="+mj-lt"/>
              </a:rPr>
              <a:t>GAMUT:  </a:t>
            </a:r>
            <a:r>
              <a:rPr lang="en-US" sz="2400" dirty="0">
                <a:latin typeface="+mj-lt"/>
              </a:rPr>
              <a:t>G</a:t>
            </a:r>
            <a:r>
              <a:rPr lang="en-US" sz="2400" dirty="0">
                <a:solidFill>
                  <a:schemeClr val="accent5">
                    <a:lumMod val="20000"/>
                    <a:lumOff val="80000"/>
                  </a:schemeClr>
                </a:solidFill>
                <a:latin typeface="+mj-lt"/>
              </a:rPr>
              <a:t>radients</a:t>
            </a:r>
            <a:r>
              <a:rPr lang="en-US" sz="2400" dirty="0">
                <a:latin typeface="+mj-lt"/>
              </a:rPr>
              <a:t> A</a:t>
            </a:r>
            <a:r>
              <a:rPr lang="en-US" sz="2400" dirty="0">
                <a:solidFill>
                  <a:schemeClr val="accent5">
                    <a:lumMod val="20000"/>
                    <a:lumOff val="80000"/>
                  </a:schemeClr>
                </a:solidFill>
                <a:latin typeface="+mj-lt"/>
              </a:rPr>
              <a:t>long</a:t>
            </a:r>
            <a:r>
              <a:rPr lang="en-US" sz="2400" dirty="0">
                <a:latin typeface="+mj-lt"/>
              </a:rPr>
              <a:t> M</a:t>
            </a:r>
            <a:r>
              <a:rPr lang="en-US" sz="2400" dirty="0">
                <a:solidFill>
                  <a:schemeClr val="accent5">
                    <a:lumMod val="20000"/>
                    <a:lumOff val="80000"/>
                  </a:schemeClr>
                </a:solidFill>
                <a:latin typeface="+mj-lt"/>
              </a:rPr>
              <a:t>ountain to </a:t>
            </a:r>
            <a:r>
              <a:rPr lang="en-US" sz="2400" dirty="0">
                <a:latin typeface="+mj-lt"/>
              </a:rPr>
              <a:t>U</a:t>
            </a:r>
            <a:r>
              <a:rPr lang="en-US" sz="2400" dirty="0">
                <a:solidFill>
                  <a:schemeClr val="accent5">
                    <a:lumMod val="20000"/>
                    <a:lumOff val="80000"/>
                  </a:schemeClr>
                </a:solidFill>
                <a:latin typeface="+mj-lt"/>
              </a:rPr>
              <a:t>rban</a:t>
            </a:r>
            <a:r>
              <a:rPr lang="en-US" sz="2400" dirty="0">
                <a:latin typeface="+mj-lt"/>
              </a:rPr>
              <a:t> T</a:t>
            </a:r>
            <a:r>
              <a:rPr lang="en-US" sz="2400" dirty="0">
                <a:solidFill>
                  <a:schemeClr val="accent5">
                    <a:lumMod val="20000"/>
                    <a:lumOff val="80000"/>
                  </a:schemeClr>
                </a:solidFill>
                <a:latin typeface="+mj-lt"/>
              </a:rPr>
              <a:t>ransitions</a:t>
            </a:r>
            <a:endParaRPr lang="en-US" sz="2400" dirty="0">
              <a:latin typeface="+mj-lt"/>
            </a:endParaRPr>
          </a:p>
        </p:txBody>
      </p:sp>
      <p:sp>
        <p:nvSpPr>
          <p:cNvPr id="12" name="Content Placeholder 2"/>
          <p:cNvSpPr txBox="1">
            <a:spLocks/>
          </p:cNvSpPr>
          <p:nvPr/>
        </p:nvSpPr>
        <p:spPr>
          <a:xfrm>
            <a:off x="6522644" y="1667575"/>
            <a:ext cx="2366940" cy="65849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600" b="1" dirty="0" smtClean="0">
                <a:latin typeface="Arial Narrow"/>
                <a:cs typeface="Arial Narrow"/>
              </a:rPr>
              <a:t>40</a:t>
            </a:r>
            <a:r>
              <a:rPr lang="en-US" dirty="0" smtClean="0">
                <a:latin typeface="Arial Narrow"/>
                <a:cs typeface="Arial Narrow"/>
              </a:rPr>
              <a:t> </a:t>
            </a:r>
            <a:r>
              <a:rPr lang="en-US" sz="2400" dirty="0" smtClean="0">
                <a:latin typeface="Arial Narrow"/>
                <a:cs typeface="Arial Narrow"/>
              </a:rPr>
              <a:t>sites</a:t>
            </a: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4" name="Picture 3" descr="Figure3.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9888" y="1383075"/>
            <a:ext cx="6316686" cy="52427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95000" y="4134871"/>
            <a:ext cx="2047376" cy="950759"/>
          </a:xfrm>
          <a:prstGeom prst="rect">
            <a:avLst/>
          </a:prstGeom>
          <a:ln>
            <a:noFill/>
          </a:ln>
          <a:effectLst>
            <a:outerShdw blurRad="292100" dist="139700" dir="2700000" algn="tl" rotWithShape="0">
              <a:srgbClr val="333333">
                <a:alpha val="65000"/>
              </a:srgbClr>
            </a:outerShdw>
          </a:effectLst>
        </p:spPr>
      </p:pic>
      <p:sp>
        <p:nvSpPr>
          <p:cNvPr id="19" name="Content Placeholder 2"/>
          <p:cNvSpPr txBox="1">
            <a:spLocks/>
          </p:cNvSpPr>
          <p:nvPr/>
        </p:nvSpPr>
        <p:spPr>
          <a:xfrm>
            <a:off x="6522644" y="3486982"/>
            <a:ext cx="2366940" cy="872126"/>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600" b="1" dirty="0" smtClean="0">
                <a:latin typeface="Arial Narrow"/>
                <a:cs typeface="Arial Narrow"/>
              </a:rPr>
              <a:t>2000</a:t>
            </a:r>
            <a:r>
              <a:rPr lang="en-US" dirty="0" smtClean="0">
                <a:latin typeface="Arial Narrow"/>
                <a:cs typeface="Arial Narrow"/>
              </a:rPr>
              <a:t> </a:t>
            </a:r>
            <a:r>
              <a:rPr lang="en-US" sz="2400" dirty="0" smtClean="0">
                <a:latin typeface="Arial Narrow"/>
                <a:cs typeface="Arial Narrow"/>
              </a:rPr>
              <a:t>data series</a:t>
            </a:r>
          </a:p>
        </p:txBody>
      </p:sp>
      <p:sp>
        <p:nvSpPr>
          <p:cNvPr id="20" name="Content Placeholder 2"/>
          <p:cNvSpPr txBox="1">
            <a:spLocks/>
          </p:cNvSpPr>
          <p:nvPr/>
        </p:nvSpPr>
        <p:spPr>
          <a:xfrm>
            <a:off x="6566748" y="5427371"/>
            <a:ext cx="2366940" cy="914626"/>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80000"/>
              </a:lnSpc>
              <a:buNone/>
            </a:pPr>
            <a:r>
              <a:rPr lang="en-US" sz="3600" b="1" dirty="0" smtClean="0">
                <a:latin typeface="Arial Narrow"/>
                <a:cs typeface="Arial Narrow"/>
              </a:rPr>
              <a:t>174 million+ </a:t>
            </a:r>
            <a:r>
              <a:rPr lang="en-US" sz="2400" dirty="0" smtClean="0">
                <a:latin typeface="Arial Narrow"/>
                <a:cs typeface="Arial Narrow"/>
              </a:rPr>
              <a:t>values over 3.5 years</a:t>
            </a:r>
            <a:endParaRPr lang="en-US" sz="2400" dirty="0">
              <a:latin typeface="Arial Narrow"/>
              <a:cs typeface="Arial Narrow"/>
            </a:endParaRPr>
          </a:p>
        </p:txBody>
      </p:sp>
      <p:pic>
        <p:nvPicPr>
          <p:cNvPr id="9" name="Picture 8"/>
          <p:cNvPicPr>
            <a:picLocks noChangeAspect="1"/>
          </p:cNvPicPr>
          <p:nvPr/>
        </p:nvPicPr>
        <p:blipFill rotWithShape="1">
          <a:blip r:embed="rId5" cstate="print">
            <a:clrChange>
              <a:clrFrom>
                <a:srgbClr val="B0D5E3"/>
              </a:clrFrom>
              <a:clrTo>
                <a:srgbClr val="B0D5E3">
                  <a:alpha val="0"/>
                </a:srgbClr>
              </a:clrTo>
            </a:clrChange>
            <a:extLst>
              <a:ext uri="{28A0092B-C50C-407E-A947-70E740481C1C}">
                <a14:useLocalDpi xmlns:a14="http://schemas.microsoft.com/office/drawing/2010/main"/>
              </a:ext>
            </a:extLst>
          </a:blip>
          <a:srcRect/>
          <a:stretch/>
        </p:blipFill>
        <p:spPr>
          <a:xfrm>
            <a:off x="7347852" y="2282450"/>
            <a:ext cx="691143" cy="10598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96797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par>
                                <p:cTn id="22" presetID="53" presetClass="entr" presetSubtype="16"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dirty="0" smtClean="0">
                <a:latin typeface="+mj-lt"/>
              </a:rPr>
              <a:t>Challenges</a:t>
            </a:r>
            <a:endParaRPr lang="en-US" dirty="0">
              <a:latin typeface="+mj-lt"/>
            </a:endParaRPr>
          </a:p>
        </p:txBody>
      </p:sp>
      <p:sp>
        <p:nvSpPr>
          <p:cNvPr id="7" name="TextBox 6"/>
          <p:cNvSpPr txBox="1"/>
          <p:nvPr/>
        </p:nvSpPr>
        <p:spPr>
          <a:xfrm>
            <a:off x="519341" y="1679355"/>
            <a:ext cx="8023079" cy="4524315"/>
          </a:xfrm>
          <a:prstGeom prst="rect">
            <a:avLst/>
          </a:prstGeom>
          <a:noFill/>
        </p:spPr>
        <p:txBody>
          <a:bodyPr wrap="square" rtlCol="0">
            <a:spAutoFit/>
          </a:bodyPr>
          <a:lstStyle/>
          <a:p>
            <a:pPr marL="457200" indent="-457200">
              <a:buFont typeface="Arial" charset="0"/>
              <a:buChar char="•"/>
            </a:pPr>
            <a:r>
              <a:rPr lang="en-US" sz="3200" dirty="0" smtClean="0">
                <a:latin typeface="Arial" charset="0"/>
                <a:ea typeface="Arial" charset="0"/>
                <a:cs typeface="Arial" charset="0"/>
              </a:rPr>
              <a:t>Aggregation of data to a single location</a:t>
            </a:r>
          </a:p>
          <a:p>
            <a:pPr marL="457200" indent="-457200">
              <a:buFont typeface="Arial" charset="0"/>
              <a:buChar char="•"/>
            </a:pPr>
            <a:r>
              <a:rPr lang="en-US" sz="3200" dirty="0" smtClean="0">
                <a:latin typeface="Arial" charset="0"/>
                <a:ea typeface="Arial" charset="0"/>
                <a:cs typeface="Arial" charset="0"/>
              </a:rPr>
              <a:t>Working across institutions</a:t>
            </a:r>
          </a:p>
          <a:p>
            <a:pPr marL="457200" indent="-457200">
              <a:buFont typeface="Arial" charset="0"/>
              <a:buChar char="•"/>
            </a:pPr>
            <a:r>
              <a:rPr lang="en-US" sz="3200" dirty="0" smtClean="0">
                <a:latin typeface="Arial" charset="0"/>
                <a:ea typeface="Arial" charset="0"/>
                <a:cs typeface="Arial" charset="0"/>
              </a:rPr>
              <a:t>Storage and management (volume)</a:t>
            </a:r>
          </a:p>
          <a:p>
            <a:pPr marL="457200" indent="-457200">
              <a:buFont typeface="Arial" charset="0"/>
              <a:buChar char="•"/>
            </a:pPr>
            <a:r>
              <a:rPr lang="en-US" sz="3200" dirty="0" smtClean="0">
                <a:latin typeface="Arial" charset="0"/>
                <a:ea typeface="Arial" charset="0"/>
                <a:cs typeface="Arial" charset="0"/>
              </a:rPr>
              <a:t>Publication and use</a:t>
            </a:r>
          </a:p>
          <a:p>
            <a:pPr marL="457200" indent="-457200">
              <a:buFont typeface="Arial" charset="0"/>
              <a:buChar char="•"/>
            </a:pPr>
            <a:endParaRPr lang="en-US" sz="3200" dirty="0">
              <a:latin typeface="Arial" charset="0"/>
              <a:ea typeface="Arial" charset="0"/>
              <a:cs typeface="Arial" charset="0"/>
            </a:endParaRPr>
          </a:p>
          <a:p>
            <a:pPr marL="457200" indent="-457200">
              <a:buFont typeface="Arial" charset="0"/>
              <a:buChar char="•"/>
            </a:pPr>
            <a:r>
              <a:rPr lang="en-US" sz="3200" dirty="0" smtClean="0">
                <a:latin typeface="Arial" charset="0"/>
                <a:ea typeface="Arial" charset="0"/>
                <a:cs typeface="Arial" charset="0"/>
              </a:rPr>
              <a:t>It’s more than one person can do</a:t>
            </a:r>
          </a:p>
          <a:p>
            <a:pPr marL="457200" indent="-457200">
              <a:buFont typeface="Arial" charset="0"/>
              <a:buChar char="•"/>
            </a:pPr>
            <a:r>
              <a:rPr lang="en-US" sz="3200" dirty="0" smtClean="0">
                <a:latin typeface="Arial" charset="0"/>
                <a:ea typeface="Arial" charset="0"/>
                <a:cs typeface="Arial" charset="0"/>
              </a:rPr>
              <a:t>It’s more than one can do with “normal” skills, tools, and software</a:t>
            </a:r>
          </a:p>
          <a:p>
            <a:pPr marL="457200" indent="-457200">
              <a:buFont typeface="Arial" charset="0"/>
              <a:buChar char="•"/>
            </a:pPr>
            <a:r>
              <a:rPr lang="en-US" sz="3200" dirty="0" smtClean="0">
                <a:latin typeface="Arial" charset="0"/>
                <a:ea typeface="Arial" charset="0"/>
                <a:cs typeface="Arial" charset="0"/>
              </a:rPr>
              <a:t>Commercial software = $$$$$$$</a:t>
            </a:r>
            <a:endParaRPr lang="en-US" sz="3200" dirty="0">
              <a:latin typeface="Arial" charset="0"/>
              <a:ea typeface="Arial" charset="0"/>
              <a:cs typeface="Arial" charset="0"/>
            </a:endParaRPr>
          </a:p>
        </p:txBody>
      </p:sp>
    </p:spTree>
    <p:extLst>
      <p:ext uri="{BB962C8B-B14F-4D97-AF65-F5344CB8AC3E}">
        <p14:creationId xmlns:p14="http://schemas.microsoft.com/office/powerpoint/2010/main" val="6200321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dirty="0" smtClean="0">
                <a:latin typeface="+mj-lt"/>
              </a:rPr>
              <a:t>Core Questions</a:t>
            </a:r>
            <a:endParaRPr lang="en-US" dirty="0">
              <a:latin typeface="+mj-lt"/>
            </a:endParaRPr>
          </a:p>
        </p:txBody>
      </p:sp>
      <p:sp>
        <p:nvSpPr>
          <p:cNvPr id="7" name="TextBox 6"/>
          <p:cNvSpPr txBox="1"/>
          <p:nvPr/>
        </p:nvSpPr>
        <p:spPr>
          <a:xfrm>
            <a:off x="1112900" y="1775608"/>
            <a:ext cx="7250842" cy="4031873"/>
          </a:xfrm>
          <a:prstGeom prst="rect">
            <a:avLst/>
          </a:prstGeom>
          <a:noFill/>
        </p:spPr>
        <p:txBody>
          <a:bodyPr wrap="square" rtlCol="0">
            <a:spAutoFit/>
          </a:bodyPr>
          <a:lstStyle/>
          <a:p>
            <a:r>
              <a:rPr lang="en-US" sz="3200" dirty="0" smtClean="0">
                <a:latin typeface="Arial" charset="0"/>
                <a:ea typeface="Arial" charset="0"/>
                <a:cs typeface="Arial" charset="0"/>
              </a:rPr>
              <a:t>What is an effective design for the cyberinfrastructure that </a:t>
            </a:r>
            <a:r>
              <a:rPr lang="en-US" sz="3200" dirty="0" smtClean="0">
                <a:latin typeface="Arial" charset="0"/>
                <a:ea typeface="Arial" charset="0"/>
                <a:cs typeface="Arial" charset="0"/>
              </a:rPr>
              <a:t>enables:</a:t>
            </a:r>
          </a:p>
          <a:p>
            <a:pPr marL="457200" indent="-457200">
              <a:buFont typeface="Arial" charset="0"/>
              <a:buChar char="•"/>
            </a:pPr>
            <a:r>
              <a:rPr lang="en-US" sz="3200" dirty="0" smtClean="0">
                <a:latin typeface="Arial" charset="0"/>
                <a:ea typeface="Arial" charset="0"/>
                <a:cs typeface="Arial" charset="0"/>
              </a:rPr>
              <a:t>standardized </a:t>
            </a:r>
            <a:r>
              <a:rPr lang="en-US" sz="3200" dirty="0" smtClean="0">
                <a:latin typeface="Arial" charset="0"/>
                <a:ea typeface="Arial" charset="0"/>
                <a:cs typeface="Arial" charset="0"/>
              </a:rPr>
              <a:t>data collection and management </a:t>
            </a:r>
            <a:endParaRPr lang="en-US" sz="3200" dirty="0" smtClean="0">
              <a:latin typeface="Arial" charset="0"/>
              <a:ea typeface="Arial" charset="0"/>
              <a:cs typeface="Arial" charset="0"/>
            </a:endParaRPr>
          </a:p>
          <a:p>
            <a:pPr marL="457200" indent="-457200">
              <a:buFont typeface="Arial" charset="0"/>
              <a:buChar char="•"/>
            </a:pPr>
            <a:r>
              <a:rPr lang="en-US" sz="3200" dirty="0" smtClean="0">
                <a:latin typeface="Arial" charset="0"/>
                <a:ea typeface="Arial" charset="0"/>
                <a:cs typeface="Arial" charset="0"/>
              </a:rPr>
              <a:t>for </a:t>
            </a:r>
            <a:r>
              <a:rPr lang="en-US" sz="3200" dirty="0" smtClean="0">
                <a:latin typeface="Arial" charset="0"/>
                <a:ea typeface="Arial" charset="0"/>
                <a:cs typeface="Arial" charset="0"/>
              </a:rPr>
              <a:t>a network of aquatic and terrestrial monitoring sites </a:t>
            </a:r>
            <a:endParaRPr lang="en-US" sz="3200" dirty="0" smtClean="0">
              <a:latin typeface="Arial" charset="0"/>
              <a:ea typeface="Arial" charset="0"/>
              <a:cs typeface="Arial" charset="0"/>
            </a:endParaRPr>
          </a:p>
          <a:p>
            <a:pPr marL="457200" indent="-457200">
              <a:buFont typeface="Arial" charset="0"/>
              <a:buChar char="•"/>
            </a:pPr>
            <a:r>
              <a:rPr lang="en-US" sz="3200" dirty="0" smtClean="0">
                <a:latin typeface="Arial" charset="0"/>
                <a:ea typeface="Arial" charset="0"/>
                <a:cs typeface="Arial" charset="0"/>
              </a:rPr>
              <a:t>managed </a:t>
            </a:r>
            <a:r>
              <a:rPr lang="en-US" sz="3200" dirty="0" smtClean="0">
                <a:latin typeface="Arial" charset="0"/>
                <a:ea typeface="Arial" charset="0"/>
                <a:cs typeface="Arial" charset="0"/>
              </a:rPr>
              <a:t>by a consortium of disparate organizations?</a:t>
            </a:r>
            <a:endParaRPr lang="en-US" sz="3200" dirty="0">
              <a:latin typeface="Arial" charset="0"/>
              <a:ea typeface="Arial" charset="0"/>
              <a:cs typeface="Arial" charset="0"/>
            </a:endParaRPr>
          </a:p>
        </p:txBody>
      </p:sp>
    </p:spTree>
    <p:extLst>
      <p:ext uri="{BB962C8B-B14F-4D97-AF65-F5344CB8AC3E}">
        <p14:creationId xmlns:p14="http://schemas.microsoft.com/office/powerpoint/2010/main" val="21283912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4.tiff"/>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02846" y="994847"/>
            <a:ext cx="8565241" cy="5077670"/>
          </a:xfrm>
          <a:prstGeom prst="rect">
            <a:avLst/>
          </a:prstGeom>
        </p:spPr>
      </p:pic>
      <p:sp>
        <p:nvSpPr>
          <p:cNvPr id="6" name="TextBox 5"/>
          <p:cNvSpPr txBox="1"/>
          <p:nvPr/>
        </p:nvSpPr>
        <p:spPr>
          <a:xfrm>
            <a:off x="302847" y="188345"/>
            <a:ext cx="8455644" cy="769441"/>
          </a:xfrm>
          <a:prstGeom prst="rect">
            <a:avLst/>
          </a:prstGeom>
          <a:noFill/>
        </p:spPr>
        <p:txBody>
          <a:bodyPr wrap="square" rtlCol="0">
            <a:spAutoFit/>
          </a:bodyPr>
          <a:lstStyle/>
          <a:p>
            <a:pPr algn="ctr"/>
            <a:r>
              <a:rPr lang="en-US" sz="4400" b="1" dirty="0" smtClean="0">
                <a:latin typeface="+mj-lt"/>
                <a:cs typeface="ChaletComprime-CologneSixty"/>
              </a:rPr>
              <a:t>Formalized GAMUT Data Workflow</a:t>
            </a:r>
            <a:endParaRPr lang="en-US" sz="4400" b="1" baseline="30000" dirty="0">
              <a:latin typeface="+mj-lt"/>
              <a:cs typeface="ChaletComprime-CologneSixty"/>
            </a:endParaRPr>
          </a:p>
        </p:txBody>
      </p:sp>
      <p:grpSp>
        <p:nvGrpSpPr>
          <p:cNvPr id="4" name="Group 3"/>
          <p:cNvGrpSpPr>
            <a:grpSpLocks noChangeAspect="1"/>
          </p:cNvGrpSpPr>
          <p:nvPr/>
        </p:nvGrpSpPr>
        <p:grpSpPr bwMode="auto">
          <a:xfrm>
            <a:off x="302846" y="5793155"/>
            <a:ext cx="2070664" cy="762794"/>
            <a:chOff x="228600" y="5232772"/>
            <a:chExt cx="3733800" cy="1429236"/>
          </a:xfrm>
        </p:grpSpPr>
        <p:pic>
          <p:nvPicPr>
            <p:cNvPr id="5" name="Picture 4" descr="cuahsi_logo_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28600" y="5232772"/>
              <a:ext cx="1447800" cy="1400590"/>
            </a:xfrm>
            <a:prstGeom prst="rect">
              <a:avLst/>
            </a:prstGeom>
            <a:noFill/>
            <a:ln w="9525">
              <a:noFill/>
              <a:miter lim="800000"/>
              <a:headEnd/>
              <a:tailEnd/>
            </a:ln>
          </p:spPr>
        </p:pic>
        <p:sp>
          <p:nvSpPr>
            <p:cNvPr id="7" name="Rectangle 6"/>
            <p:cNvSpPr>
              <a:spLocks noChangeArrowheads="1"/>
            </p:cNvSpPr>
            <p:nvPr/>
          </p:nvSpPr>
          <p:spPr bwMode="auto">
            <a:xfrm>
              <a:off x="1600200" y="5257801"/>
              <a:ext cx="2362200" cy="1404207"/>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400" dirty="0">
                  <a:solidFill>
                    <a:prstClr val="black"/>
                  </a:solidFill>
                </a:rPr>
                <a:t>CUAHSI</a:t>
              </a:r>
            </a:p>
            <a:p>
              <a:pPr>
                <a:lnSpc>
                  <a:spcPct val="80000"/>
                </a:lnSpc>
              </a:pPr>
              <a:r>
                <a:rPr lang="en-US" sz="3200" dirty="0">
                  <a:solidFill>
                    <a:prstClr val="black"/>
                  </a:solidFill>
                </a:rPr>
                <a:t>HIS</a:t>
              </a:r>
            </a:p>
            <a:p>
              <a:pPr>
                <a:lnSpc>
                  <a:spcPct val="40000"/>
                </a:lnSpc>
              </a:pPr>
              <a:r>
                <a:rPr lang="en-US" sz="900" i="1" dirty="0">
                  <a:solidFill>
                    <a:prstClr val="black"/>
                  </a:solidFill>
                </a:rPr>
                <a:t>Sharing hydrologic data</a:t>
              </a:r>
            </a:p>
          </p:txBody>
        </p:sp>
      </p:grpSp>
      <p:sp>
        <p:nvSpPr>
          <p:cNvPr id="2" name="TextBox 1"/>
          <p:cNvSpPr txBox="1"/>
          <p:nvPr/>
        </p:nvSpPr>
        <p:spPr>
          <a:xfrm>
            <a:off x="2373510" y="5981176"/>
            <a:ext cx="5870774" cy="400110"/>
          </a:xfrm>
          <a:prstGeom prst="rect">
            <a:avLst/>
          </a:prstGeom>
          <a:noFill/>
        </p:spPr>
        <p:txBody>
          <a:bodyPr wrap="none" rtlCol="0">
            <a:spAutoFit/>
          </a:bodyPr>
          <a:lstStyle/>
          <a:p>
            <a:r>
              <a:rPr lang="en-US" sz="2000" dirty="0" smtClean="0"/>
              <a:t>Building on the CUAHSI Hydrologic Information System</a:t>
            </a:r>
            <a:endParaRPr lang="en-US" sz="2000" dirty="0"/>
          </a:p>
        </p:txBody>
      </p:sp>
      <p:sp>
        <p:nvSpPr>
          <p:cNvPr id="3" name="TextBox 2"/>
          <p:cNvSpPr txBox="1"/>
          <p:nvPr/>
        </p:nvSpPr>
        <p:spPr>
          <a:xfrm>
            <a:off x="2373510" y="6317149"/>
            <a:ext cx="6431902" cy="338554"/>
          </a:xfrm>
          <a:prstGeom prst="rect">
            <a:avLst/>
          </a:prstGeom>
          <a:noFill/>
        </p:spPr>
        <p:txBody>
          <a:bodyPr wrap="square" rtlCol="0">
            <a:spAutoFit/>
          </a:bodyPr>
          <a:lstStyle/>
          <a:p>
            <a:r>
              <a:rPr lang="en-US" sz="800" dirty="0" smtClean="0"/>
              <a:t>Jones, A.S., J. S. Horsburgh, S.L. Reeder, M. Ramirez, J. Caraballo (2015). A data management and publication workflow for a large-scale, heterogeneous sensor network, Environmental Monitoring and Assessment, 187:348, </a:t>
            </a:r>
            <a:r>
              <a:rPr lang="en-US" sz="800" dirty="0" smtClean="0">
                <a:hlinkClick r:id="rId5"/>
              </a:rPr>
              <a:t>http://dx.doi.org/10.1007/s10661-015-4594-3</a:t>
            </a:r>
            <a:r>
              <a:rPr lang="en-US" sz="800" dirty="0" smtClean="0"/>
              <a:t>. </a:t>
            </a:r>
            <a:endParaRPr lang="en-US" sz="800" dirty="0"/>
          </a:p>
        </p:txBody>
      </p:sp>
    </p:spTree>
    <p:extLst>
      <p:ext uri="{BB962C8B-B14F-4D97-AF65-F5344CB8AC3E}">
        <p14:creationId xmlns:p14="http://schemas.microsoft.com/office/powerpoint/2010/main" val="14506270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descr="Fig4.tiff"/>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15" y="1223300"/>
            <a:ext cx="9145923" cy="5421911"/>
          </a:xfrm>
          <a:prstGeom prst="rect">
            <a:avLst/>
          </a:prstGeom>
        </p:spPr>
      </p:pic>
      <p:sp>
        <p:nvSpPr>
          <p:cNvPr id="3" name="Title 1"/>
          <p:cNvSpPr txBox="1">
            <a:spLocks/>
          </p:cNvSpPr>
          <p:nvPr/>
        </p:nvSpPr>
        <p:spPr>
          <a:xfrm>
            <a:off x="0" y="36758"/>
            <a:ext cx="9143999" cy="1086189"/>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400" dirty="0" smtClean="0">
                <a:solidFill>
                  <a:srgbClr val="000000"/>
                </a:solidFill>
                <a:latin typeface="Arial Narrow" charset="0"/>
                <a:ea typeface="Arial Narrow" charset="0"/>
                <a:cs typeface="Arial Narrow" charset="0"/>
              </a:rPr>
              <a:t>Sensor Data Acquisition</a:t>
            </a:r>
            <a:endParaRPr lang="en-US" sz="5400" dirty="0">
              <a:solidFill>
                <a:srgbClr val="000000"/>
              </a:solidFill>
              <a:latin typeface="Arial Narrow" charset="0"/>
              <a:ea typeface="Arial Narrow" charset="0"/>
              <a:cs typeface="Arial Narrow" charset="0"/>
            </a:endParaRPr>
          </a:p>
        </p:txBody>
      </p:sp>
      <p:sp>
        <p:nvSpPr>
          <p:cNvPr id="2" name="Oval 1"/>
          <p:cNvSpPr/>
          <p:nvPr/>
        </p:nvSpPr>
        <p:spPr>
          <a:xfrm>
            <a:off x="200525" y="1804737"/>
            <a:ext cx="1347537" cy="1363579"/>
          </a:xfrm>
          <a:prstGeom prst="ellipse">
            <a:avLst/>
          </a:prstGeom>
          <a:noFill/>
          <a:ln>
            <a:solidFill>
              <a:schemeClr val="tx1"/>
            </a:solidFill>
          </a:ln>
          <a:effectLst>
            <a:glow rad="101600">
              <a:srgbClr val="FFFF00"/>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00525" y="3252465"/>
            <a:ext cx="1347537" cy="1363579"/>
          </a:xfrm>
          <a:prstGeom prst="ellipse">
            <a:avLst/>
          </a:prstGeom>
          <a:noFill/>
          <a:ln>
            <a:solidFill>
              <a:schemeClr val="tx1"/>
            </a:solidFill>
          </a:ln>
          <a:effectLst>
            <a:glow rad="101600">
              <a:srgbClr val="FFFF00"/>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00525" y="4744399"/>
            <a:ext cx="1347537" cy="1363579"/>
          </a:xfrm>
          <a:prstGeom prst="ellipse">
            <a:avLst/>
          </a:prstGeom>
          <a:noFill/>
          <a:ln>
            <a:solidFill>
              <a:schemeClr val="tx1"/>
            </a:solidFill>
          </a:ln>
          <a:effectLst>
            <a:glow rad="101600">
              <a:srgbClr val="FFFF00"/>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41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EPSCOR">
      <a:dk1>
        <a:srgbClr val="4C4C4C"/>
      </a:dk1>
      <a:lt1>
        <a:sysClr val="window" lastClr="FFFFFF"/>
      </a:lt1>
      <a:dk2>
        <a:srgbClr val="191919"/>
      </a:dk2>
      <a:lt2>
        <a:srgbClr val="EEECE1"/>
      </a:lt2>
      <a:accent1>
        <a:srgbClr val="1194E3"/>
      </a:accent1>
      <a:accent2>
        <a:srgbClr val="697F2C"/>
      </a:accent2>
      <a:accent3>
        <a:srgbClr val="9BBB59"/>
      </a:accent3>
      <a:accent4>
        <a:srgbClr val="A99E99"/>
      </a:accent4>
      <a:accent5>
        <a:srgbClr val="0C6CA8"/>
      </a:accent5>
      <a:accent6>
        <a:srgbClr val="F79646"/>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6308</TotalTime>
  <Words>2000</Words>
  <Application>Microsoft Macintosh PowerPoint</Application>
  <PresentationFormat>On-screen Show (4:3)</PresentationFormat>
  <Paragraphs>264</Paragraphs>
  <Slides>29</Slides>
  <Notes>24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Arial Narrow</vt:lpstr>
      <vt:lpstr>Calibri</vt:lpstr>
      <vt:lpstr>Calibri Light</vt:lpstr>
      <vt:lpstr>ChaletComprime-CologneSixty</vt:lpstr>
      <vt:lpstr>Courier New</vt:lpstr>
      <vt:lpstr>Helvetica</vt:lpstr>
      <vt:lpstr>Helvetica Condensed Medium</vt:lpstr>
      <vt:lpstr>Wingdings</vt:lpstr>
      <vt:lpstr>Arial</vt:lpstr>
      <vt:lpstr>Office Theme</vt:lpstr>
      <vt:lpstr>1_Office Theme</vt:lpstr>
      <vt:lpstr>Cyberinfrastructure for Water Data: Perspectives from iUTAH’s Data-Intensive Water Research </vt:lpstr>
      <vt:lpstr>EPSCoR</vt:lpstr>
      <vt:lpstr>Core Questions</vt:lpstr>
      <vt:lpstr>GAMUT:  Gradients Along Mountain to Urban Transitions</vt:lpstr>
      <vt:lpstr>GAMUT:  Gradients Along Mountain to Urban Transitions</vt:lpstr>
      <vt:lpstr>Challenges</vt:lpstr>
      <vt:lpstr>Core Questions</vt:lpstr>
      <vt:lpstr>PowerPoint Presentation</vt:lpstr>
      <vt:lpstr>PowerPoint Presentation</vt:lpstr>
      <vt:lpstr>GAMUT:  Gradients Along Mountain to Urban Transitions</vt:lpstr>
      <vt:lpstr>PowerPoint Presentation</vt:lpstr>
      <vt:lpstr>Sensor Data Aggregation</vt:lpstr>
      <vt:lpstr>PowerPoint Presentation</vt:lpstr>
      <vt:lpstr>Data Loading and Storage</vt:lpstr>
      <vt:lpstr>Observations Data Model</vt:lpstr>
      <vt:lpstr>PowerPoint Presentation</vt:lpstr>
      <vt:lpstr>Quality Control of Sensor Data</vt:lpstr>
      <vt:lpstr>QAQC: Post Processing</vt:lpstr>
      <vt:lpstr>PowerPoint Presentation</vt:lpstr>
      <vt:lpstr>GAMUT: Accessing Sensor Data</vt:lpstr>
      <vt:lpstr>GAMUT Extensions: Additional WQ Efforts</vt:lpstr>
      <vt:lpstr>GAMUT Extension: Utah Lake Buoys</vt:lpstr>
      <vt:lpstr>Core Questions</vt:lpstr>
      <vt:lpstr>Hydroinformatics Course</vt:lpstr>
      <vt:lpstr>PowerPoint Presentation</vt:lpstr>
      <vt:lpstr>Smart Metering and Residential Water Use Studies</vt:lpstr>
      <vt:lpstr>Making Existing Meters Smarter</vt:lpstr>
      <vt:lpstr>Residential and Non-Residential Contexts</vt:lpstr>
      <vt:lpstr>Questions?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Cyberinfrastructure for Water Data: Perspectives from iUTAH’s Data-Intensive Water Research </dc:title>
  <dc:creator>Jeff Horsburgh</dc:creator>
  <cp:lastModifiedBy>Jeff Horsburgh</cp:lastModifiedBy>
  <cp:revision>61</cp:revision>
  <dcterms:created xsi:type="dcterms:W3CDTF">2017-05-11T20:12:17Z</dcterms:created>
  <dcterms:modified xsi:type="dcterms:W3CDTF">2017-05-16T05:21:09Z</dcterms:modified>
</cp:coreProperties>
</file>